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277" r:id="rId3"/>
    <p:sldId id="323" r:id="rId4"/>
    <p:sldId id="324" r:id="rId5"/>
    <p:sldId id="325" r:id="rId6"/>
    <p:sldId id="278" r:id="rId7"/>
    <p:sldId id="305" r:id="rId8"/>
    <p:sldId id="349" r:id="rId9"/>
    <p:sldId id="304" r:id="rId10"/>
    <p:sldId id="301" r:id="rId11"/>
    <p:sldId id="435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22" r:id="rId20"/>
    <p:sldId id="342" r:id="rId21"/>
    <p:sldId id="343" r:id="rId22"/>
    <p:sldId id="344" r:id="rId23"/>
    <p:sldId id="345" r:id="rId24"/>
    <p:sldId id="346" r:id="rId25"/>
    <p:sldId id="280" r:id="rId26"/>
    <p:sldId id="282" r:id="rId27"/>
    <p:sldId id="263" r:id="rId28"/>
    <p:sldId id="279" r:id="rId29"/>
    <p:sldId id="299" r:id="rId30"/>
    <p:sldId id="281" r:id="rId31"/>
    <p:sldId id="296" r:id="rId32"/>
    <p:sldId id="293" r:id="rId33"/>
    <p:sldId id="294" r:id="rId34"/>
    <p:sldId id="397" r:id="rId35"/>
    <p:sldId id="410" r:id="rId36"/>
    <p:sldId id="401" r:id="rId37"/>
    <p:sldId id="367" r:id="rId38"/>
    <p:sldId id="384" r:id="rId39"/>
    <p:sldId id="366" r:id="rId40"/>
    <p:sldId id="386" r:id="rId41"/>
    <p:sldId id="387" r:id="rId42"/>
    <p:sldId id="368" r:id="rId43"/>
    <p:sldId id="371" r:id="rId44"/>
    <p:sldId id="412" r:id="rId45"/>
    <p:sldId id="394" r:id="rId46"/>
    <p:sldId id="436" r:id="rId47"/>
    <p:sldId id="433" r:id="rId48"/>
    <p:sldId id="399" r:id="rId49"/>
    <p:sldId id="403" r:id="rId50"/>
    <p:sldId id="406" r:id="rId51"/>
    <p:sldId id="407" r:id="rId52"/>
    <p:sldId id="409" r:id="rId53"/>
    <p:sldId id="432" r:id="rId54"/>
    <p:sldId id="276" r:id="rId55"/>
  </p:sldIdLst>
  <p:sldSz cx="12192000" cy="6858000"/>
  <p:notesSz cx="9926638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4082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orient="horz" pos="866">
          <p15:clr>
            <a:srgbClr val="A4A3A4"/>
          </p15:clr>
        </p15:guide>
        <p15:guide id="6" orient="horz" pos="1043">
          <p15:clr>
            <a:srgbClr val="A4A3A4"/>
          </p15:clr>
        </p15:guide>
        <p15:guide id="7" orient="horz" pos="424">
          <p15:clr>
            <a:srgbClr val="A4A3A4"/>
          </p15:clr>
        </p15:guide>
        <p15:guide id="8" orient="horz" pos="544">
          <p15:clr>
            <a:srgbClr val="A4A3A4"/>
          </p15:clr>
        </p15:guide>
        <p15:guide id="9" orient="horz" pos="3707">
          <p15:clr>
            <a:srgbClr val="A4A3A4"/>
          </p15:clr>
        </p15:guide>
        <p15:guide id="10" orient="horz" pos="2401">
          <p15:clr>
            <a:srgbClr val="A4A3A4"/>
          </p15:clr>
        </p15:guide>
        <p15:guide id="11" orient="horz" pos="2324">
          <p15:clr>
            <a:srgbClr val="A4A3A4"/>
          </p15:clr>
        </p15:guide>
        <p15:guide id="12" pos="3840">
          <p15:clr>
            <a:srgbClr val="A4A3A4"/>
          </p15:clr>
        </p15:guide>
        <p15:guide id="13" pos="315">
          <p15:clr>
            <a:srgbClr val="A4A3A4"/>
          </p15:clr>
        </p15:guide>
        <p15:guide id="14" pos="7365">
          <p15:clr>
            <a:srgbClr val="A4A3A4"/>
          </p15:clr>
        </p15:guide>
        <p15:guide id="15" pos="440">
          <p15:clr>
            <a:srgbClr val="A4A3A4"/>
          </p15:clr>
        </p15:guide>
        <p15:guide id="16" pos="7240">
          <p15:clr>
            <a:srgbClr val="A4A3A4"/>
          </p15:clr>
        </p15:guide>
        <p15:guide id="17" pos="556">
          <p15:clr>
            <a:srgbClr val="A4A3A4"/>
          </p15:clr>
        </p15:guide>
        <p15:guide id="18" pos="44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61A"/>
    <a:srgbClr val="A6B727"/>
    <a:srgbClr val="DC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4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26"/>
      </p:cViewPr>
      <p:guideLst>
        <p:guide orient="horz" pos="2160"/>
        <p:guide orient="horz" pos="239"/>
        <p:guide orient="horz" pos="4082"/>
        <p:guide orient="horz" pos="3974"/>
        <p:guide orient="horz" pos="866"/>
        <p:guide orient="horz" pos="1043"/>
        <p:guide orient="horz" pos="424"/>
        <p:guide orient="horz" pos="544"/>
        <p:guide orient="horz" pos="3707"/>
        <p:guide orient="horz" pos="2401"/>
        <p:guide orient="horz" pos="2324"/>
        <p:guide pos="3840"/>
        <p:guide pos="315"/>
        <p:guide pos="7365"/>
        <p:guide pos="440"/>
        <p:guide pos="7240"/>
        <p:guide pos="556"/>
        <p:guide pos="44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1CB3-AA4E-4DDB-8C6A-1196CF6E425C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457411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1697" y="6457411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C814A-3890-496D-9364-73DE61695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47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4ED51-BD0C-4E66-9274-00BBDD32CC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800" y="6456614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907F-F90F-4F8F-9486-B6F0CB055D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53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5639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4106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25206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9548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0215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03313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68465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5867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131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49227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1151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3512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8437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4479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2174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2649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025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14676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2270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3915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3915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3797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092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08287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7948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7800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87218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3116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4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21830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66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505D04-3A7E-4CCA-B2DF-21DEFA06A296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25366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25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6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589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45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9DD28-A00F-4ED8-BB7C-5885E8E80AAA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82477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66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505D04-3A7E-4CCA-B2DF-21DEFA06A296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6369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8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953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6020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2377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9921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6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2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0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4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1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2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61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5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9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81548-704C-4828-AE01-FFCFA68F3468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4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2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hyperlink" Target="http://www.google.nl/url?sa=i&amp;rct=j&amp;q=&amp;esrc=s&amp;source=images&amp;cd=&amp;cad=rja&amp;uact=8&amp;docid=m8PDz8kzMvGizM&amp;tbnid=f5NxU6e0r7UHwM:&amp;ved=0CAYQjRw&amp;url=http://www.bijenhof-dv.nl/nieuws-bijen-honing-bijensterfte-artikel/items/greenpeace-roept-op-tot-meer-stappen-te-nemen-om-bijensterfte-te-voorkomen-europa&amp;ei=v_svU_67Luqs0QWQjYDACg&amp;psig=AFQjCNHykGAG6bx_uy8qtJphrhWidquS-g&amp;ust=1395739868749989" TargetMode="External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hyperlink" Target="http://www.google.nl/url?sa=i&amp;rct=j&amp;q=&amp;esrc=s&amp;source=images&amp;cd=&amp;cad=rja&amp;uact=8&amp;docid=pOv6UZYcCQvArM&amp;tbnid=xjqaRY1Wpah1gM:&amp;ved=0CAYQjRw&amp;url=http://www.chdeefting.nl/spuitleiding_ringleiding_sectiekranen_luchtafsluitbare_spuitdoppen.html&amp;ei=nkMwU8H5HIOn0QWZnYGoDg&amp;psig=AFQjCNE4kvrcobMY6LTU__nAFRwqT5DVFQ&amp;ust=1395758361646730" TargetMode="External"/><Relationship Id="rId5" Type="http://schemas.openxmlformats.org/officeDocument/2006/relationships/hyperlink" Target="http://www.google.nl/url?sa=i&amp;rct=j&amp;q=&amp;esrc=s&amp;source=images&amp;cd=&amp;cad=rja&amp;uact=8&amp;docid=wwHH9OjmMajcuM&amp;tbnid=9ndDtDgDgmsOqM:&amp;ved=0CAYQjRw&amp;url=http://www.clubgreen.nl/vraag/Bestrijdingsmiddelen.html&amp;ei=LfovU6b1Nu6Y0AWtrYHQBA&amp;psig=AFQjCNHx1O4BWhodI-dKdxldRy90WtpRuQ&amp;ust=1395739526752074" TargetMode="External"/><Relationship Id="rId10" Type="http://schemas.openxmlformats.org/officeDocument/2006/relationships/image" Target="../media/image63.jpeg"/><Relationship Id="rId4" Type="http://schemas.openxmlformats.org/officeDocument/2006/relationships/image" Target="../media/image2.jpeg"/><Relationship Id="rId9" Type="http://schemas.openxmlformats.org/officeDocument/2006/relationships/hyperlink" Target="http://www.google.nl/url?sa=i&amp;rct=j&amp;q=&amp;esrc=s&amp;source=images&amp;cd=&amp;cad=rja&amp;uact=8&amp;docid=hjgOoEIAYnWp7M&amp;tbnid=dR6gweddH0osyM:&amp;ved=0CAYQjRw&amp;url=http://www.omroepzeeland.nl/nieuws/2013-08-28/510853/groot-onderzoek-naar-effecten-beschermingsmiddelen&amp;ei=PwQwU7L8J6uT0AWUnYDYBQ&amp;psig=AFQjCNH3Dk87_w_mmXsHK5UX0Kj75iKamg&amp;ust=1395742135539886" TargetMode="External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hyperlink" Target="http://www.google.nl/url?sa=i&amp;rct=j&amp;q=&amp;esrc=s&amp;source=images&amp;cd=&amp;cad=rja&amp;uact=8&amp;docid=GTbibAdhCBT1LM&amp;tbnid=dFBZMveHJET_oM:&amp;ved=0CAYQjRw&amp;url=http://tombonte.blogspot.com/2008/10/lichtvervuiling-in-de-spotlights.html&amp;ei=qekvU4ijBILQ0QXdl4D4CQ&amp;psig=AFQjCNHHi3pJxbxeCqJ2D2fS48g9snvqOA&amp;ust=1395735206681334" TargetMode="External"/><Relationship Id="rId10" Type="http://schemas.openxmlformats.org/officeDocument/2006/relationships/image" Target="../media/image70.jpeg"/><Relationship Id="rId4" Type="http://schemas.openxmlformats.org/officeDocument/2006/relationships/image" Target="../media/image2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docid=jLf8vVSQOIkdEM&amp;tbnid=YniE7kl5pmUIiM:&amp;ved=0CAYQjRw&amp;url=http://lachlanhamilton.files.wordpress.com/2013/11/plastic-soup-lachlan-hamilton.pdf&amp;ei=pAwwU_mbK4ir0gXmk4HADA&amp;psig=AFQjCNExSdCSP-dwRaMNBY1sddcdY6sioQ&amp;ust=1395744056875457" TargetMode="External"/><Relationship Id="rId13" Type="http://schemas.openxmlformats.org/officeDocument/2006/relationships/image" Target="../media/image75.jpeg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12" Type="http://schemas.openxmlformats.org/officeDocument/2006/relationships/hyperlink" Target="http://www.google.nl/url?sa=i&amp;rct=j&amp;q=&amp;esrc=s&amp;source=images&amp;cd=&amp;cad=rja&amp;uact=8&amp;docid=lJQ29L_QnbqBCM&amp;tbnid=XaQhKJMRNunYdM:&amp;ved=0CAYQjRw&amp;url=http://www.plasticgarbageproject.org/en/themen/probleme/auswirkungen-tierwelt/&amp;ei=Jw0wU7DLDcWb1AWjzYDoCw&amp;psig=AFQjCNFVoyitMYilRbt3r6Dp4H4t4TtV0A&amp;ust=139574438414830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docid=7azQQaF4I9q-TM&amp;tbnid=gTGmflFpfiEJBM:&amp;ved=0CAYQjRw&amp;url=http://news.nationalgeographic.com/news/2009/09/photogalleries/pacific-garbage-patch-pictures/&amp;ei=6gswU9rZIKeI0AWksIGQBw&amp;psig=AFQjCNExSdCSP-dwRaMNBY1sddcdY6sioQ&amp;ust=1395744056875457" TargetMode="External"/><Relationship Id="rId11" Type="http://schemas.openxmlformats.org/officeDocument/2006/relationships/image" Target="../media/image74.jpeg"/><Relationship Id="rId5" Type="http://schemas.openxmlformats.org/officeDocument/2006/relationships/image" Target="../media/image71.jpeg"/><Relationship Id="rId15" Type="http://schemas.openxmlformats.org/officeDocument/2006/relationships/image" Target="../media/image76.jpeg"/><Relationship Id="rId10" Type="http://schemas.openxmlformats.org/officeDocument/2006/relationships/hyperlink" Target="http://www.google.nl/url?sa=i&amp;rct=j&amp;q=&amp;esrc=s&amp;source=images&amp;cd=&amp;cad=rja&amp;uact=8&amp;docid=pT_jSm8OqnqCAM&amp;tbnid=a4mKiQRMfB-YUM:&amp;ved=0CAYQjRw&amp;url=http://www.theplasticfreetimes.com/marine-impacts&amp;ei=FQ0wU7LNLujb0QW424GIAQ&amp;psig=AFQjCNFVoyitMYilRbt3r6Dp4H4t4TtV0A&amp;ust=1395744384148303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73.jpeg"/><Relationship Id="rId14" Type="http://schemas.openxmlformats.org/officeDocument/2006/relationships/hyperlink" Target="http://www.google.nl/url?sa=i&amp;rct=j&amp;q=&amp;esrc=s&amp;source=images&amp;cd=&amp;cad=rja&amp;uact=8&amp;docid=RRtzSESWa6YYYM&amp;tbnid=cVplGsnXPH_g6M:&amp;ved=0CAYQjRw&amp;url=http://plasticsoupfoundation.org/publicaties/column-plastic-soep/&amp;ei=FdEiU-bxEcektAbl-4GoDg&amp;psig=AFQjCNGI0bloDurCHm52BCVL6z1KQQfPUQ&amp;ust=139487701874844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hyperlink" Target="http://www.google.nl/url?sa=i&amp;rct=j&amp;q=&amp;esrc=s&amp;source=images&amp;cd=&amp;cad=rja&amp;uact=8&amp;docid=-ebkGSmAtcmAtM&amp;tbnid=e8rChJzrHqw6CM:&amp;ved=0CAYQjRw&amp;url=http://www.marktgigant.nl/bouw-en-tuin/stenen-en-tegels/vloer-chinees-hardsteen-60x60x15-cm-gezoetgetrommeld-1100534/&amp;ei=kwowU96iKMWn0QXm0IHADw&amp;psig=AFQjCNE7UoJBhNzeoB8KlROhIQi2O0_XPA&amp;ust=1395743717463694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google.nl/url?sa=i&amp;rct=j&amp;q=&amp;esrc=s&amp;source=images&amp;cd=&amp;cad=rja&amp;uact=8&amp;docid=eSNLTxCvD6osaM&amp;tbnid=pTaralUKZmI8NM:&amp;ved=0CAYQjRw&amp;url=http://planetsave.com/2010/09/26/appalachia-rising-video/&amp;ei=bQkwU4O2J4Wq0QXVzoCIDA&amp;psig=AFQjCNH0yIp7al9dXXcj2QO_fu6UsUfuEw&amp;ust=1395743432977482" TargetMode="External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hyperlink" Target="http://www.google.nl/url?sa=i&amp;rct=j&amp;q=&amp;esrc=s&amp;source=images&amp;cd=&amp;cad=rja&amp;uact=8&amp;docid=xvRmoQdCy6htvM&amp;tbnid=zRjKDsT3zAAO4M:&amp;ved=0CAYQjRw&amp;url=http://www.saveourcanyon.org/stop_vulcan.html&amp;ei=twkwU-qBNIid0QXmzYBY&amp;psig=AFQjCNHjmVVeGxqJUAAWdOoSdfbUg_A0FQ&amp;ust=1395743500578438" TargetMode="External"/><Relationship Id="rId5" Type="http://schemas.openxmlformats.org/officeDocument/2006/relationships/hyperlink" Target="http://www.google.nl/url?sa=i&amp;rct=j&amp;q=&amp;esrc=s&amp;source=images&amp;cd=&amp;cad=rja&amp;uact=8&amp;docid=VmhjqEcNbxEc3M&amp;tbnid=A9LbFULtIxC4OM:&amp;ved=0CAYQjRw&amp;url=http://firstpeoples.org/wp/mining-councils-new-commitment-to-fpic-falls-short/&amp;ei=swYwU-roG6KR0AXF34HIBQ&amp;psig=AFQjCNHs1y_BdzlNBTLu8erki-OWGZN8HA&amp;ust=1395742760954549" TargetMode="External"/><Relationship Id="rId15" Type="http://schemas.openxmlformats.org/officeDocument/2006/relationships/image" Target="../media/image82.jpeg"/><Relationship Id="rId10" Type="http://schemas.openxmlformats.org/officeDocument/2006/relationships/image" Target="../media/image79.jpeg"/><Relationship Id="rId4" Type="http://schemas.openxmlformats.org/officeDocument/2006/relationships/image" Target="../media/image2.jpeg"/><Relationship Id="rId9" Type="http://schemas.openxmlformats.org/officeDocument/2006/relationships/hyperlink" Target="http://www.google.nl/url?sa=i&amp;rct=j&amp;q=&amp;esrc=s&amp;source=images&amp;cd=&amp;cad=rja&amp;uact=8&amp;docid=xvRmoQdCy6htvM&amp;tbnid=zRjKDsT3zAAO4M:&amp;ved=0CAYQjRw&amp;url=http://www.saveourcanyon.org/stop_vulcan.html&amp;ei=rAkwU53gJKX80QWP9oCABA&amp;psig=AFQjCNHjmVVeGxqJUAAWdOoSdfbUg_A0FQ&amp;ust=1395743500578438" TargetMode="External"/><Relationship Id="rId1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hyperlink" Target="http://www.google.nl/url?sa=i&amp;rct=j&amp;q=&amp;esrc=s&amp;source=images&amp;cd=&amp;cad=rja&amp;uact=8&amp;docid=nDBKQD5bDy3mBM&amp;tbnid=Bt6zRnqSpkdoTM:&amp;ved=0CAYQjRw&amp;url=http://essay-online.info/writing-service/global-warming.html&amp;ei=G0EwU5zwBISV0QXx14GIBw&amp;psig=AFQjCNG-52Ov3C41evbRcCLOF_ADARaycA&amp;ust=1395757610726079" TargetMode="External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7.jpeg"/><Relationship Id="rId5" Type="http://schemas.openxmlformats.org/officeDocument/2006/relationships/hyperlink" Target="http://www.google.nl/url?sa=i&amp;rct=j&amp;q=&amp;esrc=s&amp;source=images&amp;cd=&amp;cad=rja&amp;uact=8&amp;docid=f5ZHBmQV3wyCiM&amp;tbnid=-SnVEo5vXR7-SM:&amp;ved=0CAYQjRw&amp;url=http://paulusjansen.sp.nl/weblog/2010/12/04/citaat-van-de-dag-60/&amp;ei=4fgvU82gDMqc0AWd94GYAw&amp;psig=AFQjCNH19LPk9G4SCiNiYCo6HGeDT3LFng&amp;ust=1395739228445761" TargetMode="External"/><Relationship Id="rId10" Type="http://schemas.openxmlformats.org/officeDocument/2006/relationships/image" Target="../media/image86.jpeg"/><Relationship Id="rId4" Type="http://schemas.openxmlformats.org/officeDocument/2006/relationships/image" Target="../media/image2.jpeg"/><Relationship Id="rId9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2.jpeg"/><Relationship Id="rId9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4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10" Type="http://schemas.openxmlformats.org/officeDocument/2006/relationships/image" Target="../media/image102.jpeg"/><Relationship Id="rId4" Type="http://schemas.openxmlformats.org/officeDocument/2006/relationships/image" Target="../media/image2.jpeg"/><Relationship Id="rId9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2.jpeg"/><Relationship Id="rId9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4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2.jpeg"/><Relationship Id="rId9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.jpeg"/><Relationship Id="rId9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4.png"/><Relationship Id="rId7" Type="http://schemas.openxmlformats.org/officeDocument/2006/relationships/hyperlink" Target="https://www.google.nl/url?sa=i&amp;rct=j&amp;q=&amp;esrc=s&amp;source=images&amp;cd=&amp;cad=rja&amp;uact=8&amp;ved=2ahUKEwjbqpf2zLPeAhVOEVAKHbg3Ag0QjRx6BAgBEAU&amp;url=https://saigoneer.com/saigon-development/6366-mekong-delta-faces-worst-drought-in-90-years&amp;psig=AOvVaw1JAXhFwph2LTnMKrG2C9fF&amp;ust=154117558528241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Relationship Id="rId9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4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2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4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31.jpeg"/><Relationship Id="rId10" Type="http://schemas.openxmlformats.org/officeDocument/2006/relationships/image" Target="../media/image2.jpeg"/><Relationship Id="rId4" Type="http://schemas.openxmlformats.org/officeDocument/2006/relationships/image" Target="../media/image130.png"/><Relationship Id="rId9" Type="http://schemas.openxmlformats.org/officeDocument/2006/relationships/image" Target="../media/image1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2ahUKEwiRz7DhyrPeAhXPJFAKHTlZADIQjRx6BAgBEAU&amp;url=https://architectenweb.nl/nieuws/artikel.aspx?ID%3D33689&amp;psig=AOvVaw2mJ90YftDVtHGH26eHD2le&amp;ust=154117507899959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ved=2ahUKEwjH9qO_yrPeAhUBYVAKHcP5A68QjRx6BAgBEAU&amp;url=http://geennattevoeten.nl/afkoppelen-hemelwater-van-vuilwaterriool/&amp;psig=AOvVaw0POiUbEhpxSHLh4wKhvvMV&amp;ust=1541174965494146" TargetMode="External"/><Relationship Id="rId11" Type="http://schemas.openxmlformats.org/officeDocument/2006/relationships/image" Target="../media/image2.jpeg"/><Relationship Id="rId5" Type="http://schemas.openxmlformats.org/officeDocument/2006/relationships/image" Target="../media/image139.jpeg"/><Relationship Id="rId10" Type="http://schemas.openxmlformats.org/officeDocument/2006/relationships/image" Target="../media/image142.jpg"/><Relationship Id="rId4" Type="http://schemas.openxmlformats.org/officeDocument/2006/relationships/hyperlink" Target="https://www.google.nl/url?sa=i&amp;rct=j&amp;q=&amp;esrc=s&amp;source=images&amp;cd=&amp;cad=rja&amp;uact=8&amp;ved=2ahUKEwjFup__yrPeAhVRYVAKHe57CLkQjRx6BAgBEAU&amp;url=https://www.nbd-online.nl/product/10526-een-waterdak-van-leven-op-daken&amp;psig=AOvVaw2UXhwsWSbRdVPCjVwPOcsj&amp;ust=1541175120294692" TargetMode="External"/><Relationship Id="rId9" Type="http://schemas.openxmlformats.org/officeDocument/2006/relationships/image" Target="../media/image1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4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2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4.pn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2ahUKEwjh3_PYz7PeAhUQZFAKHf7tBgoQjRx6BAgBEAU&amp;url=https://grdnnl.wordpress.com/2014/02/02/go-wild-met-een-wilde-bloemenweide/&amp;psig=AOvVaw0C2Y8HSODplplBCVV_qRZ0&amp;ust=1541176404508014" TargetMode="External"/><Relationship Id="rId5" Type="http://schemas.openxmlformats.org/officeDocument/2006/relationships/image" Target="../media/image149.jpeg"/><Relationship Id="rId4" Type="http://schemas.openxmlformats.org/officeDocument/2006/relationships/hyperlink" Target="https://www.google.nl/url?sa=i&amp;rct=j&amp;q=&amp;esrc=s&amp;source=images&amp;cd=&amp;cad=rja&amp;uact=8&amp;ved=2ahUKEwim0LD0z7PeAhXJmLQKHfPND9MQjRx6BAgBEAU&amp;url=https://www.hunebednieuwscafe.nl/2016/06/het-geheim-van-de-eik/&amp;psig=AOvVaw17u84PSPfn6Nc45XH8CXhJ&amp;ust=1541176469563104" TargetMode="External"/><Relationship Id="rId9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2ahUKEwi205Cx0rPeAhWJLlAKHe94BPcQjRx6BAgBEAU&amp;url=https://www.tuinadvies.nl/artikels/verticaal_tuinieren_kostprijs&amp;psig=AOvVaw2dG_HRxFYCtX4ypNHfJxpP&amp;ust=154117713555854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10" Type="http://schemas.openxmlformats.org/officeDocument/2006/relationships/image" Target="../media/image2.jpeg"/><Relationship Id="rId4" Type="http://schemas.openxmlformats.org/officeDocument/2006/relationships/hyperlink" Target="http://www.google.nl/url?sa=i&amp;rct=j&amp;q=&amp;esrc=s&amp;source=images&amp;cd=&amp;cad=rja&amp;uact=8&amp;ved=2ahUKEwjX7Jfa0rPeAhUKbFAKHU9bBvkQjRx6BAgBEAU&amp;url=http://ecoworks.be/groengevel/groengevel-aanleg&amp;psig=AOvVaw0fd34_Bx6hcGBzmODqEGTf&amp;ust=1541177211111492" TargetMode="External"/><Relationship Id="rId9" Type="http://schemas.openxmlformats.org/officeDocument/2006/relationships/image" Target="../media/image1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4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2.jpeg"/><Relationship Id="rId9" Type="http://schemas.openxmlformats.org/officeDocument/2006/relationships/image" Target="../media/image1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2.jpeg"/><Relationship Id="rId7" Type="http://schemas.openxmlformats.org/officeDocument/2006/relationships/image" Target="../media/image1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4.pn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2.jpeg"/><Relationship Id="rId9" Type="http://schemas.openxmlformats.org/officeDocument/2006/relationships/image" Target="../media/image1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4.pn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2.jpeg"/><Relationship Id="rId4" Type="http://schemas.openxmlformats.org/officeDocument/2006/relationships/image" Target="../media/image177.png"/><Relationship Id="rId9" Type="http://schemas.openxmlformats.org/officeDocument/2006/relationships/image" Target="../media/image18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4.pn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188.png"/><Relationship Id="rId4" Type="http://schemas.openxmlformats.org/officeDocument/2006/relationships/image" Target="../media/image2.jpeg"/><Relationship Id="rId9" Type="http://schemas.openxmlformats.org/officeDocument/2006/relationships/image" Target="../media/image18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4.pn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2.jpeg"/><Relationship Id="rId9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4.pn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11" Type="http://schemas.openxmlformats.org/officeDocument/2006/relationships/image" Target="../media/image199.jpeg"/><Relationship Id="rId5" Type="http://schemas.openxmlformats.org/officeDocument/2006/relationships/hyperlink" Target="http://www.google.nl/url?sa=i&amp;rct=j&amp;q=&amp;esrc=s&amp;source=images&amp;cd=&amp;cad=rja&amp;uact=8&amp;docid=LgAMjB3BuLCG_M&amp;tbnid=uoy-lX9oXiQkVM:&amp;ved=0CAUQjRw&amp;url=http://www.contact.nl/regio/artikel/537836/&amp;ei=txKPU93pHISc0QWG1YHAAg&amp;bvm=bv.68235269,d.d2k&amp;psig=AFQjCNGvET-hNs39-_CScOsNLDAi2J2bUw&amp;ust=1401971746452173" TargetMode="External"/><Relationship Id="rId10" Type="http://schemas.openxmlformats.org/officeDocument/2006/relationships/image" Target="../media/image198.jpeg"/><Relationship Id="rId4" Type="http://schemas.openxmlformats.org/officeDocument/2006/relationships/image" Target="../media/image2.jpeg"/><Relationship Id="rId9" Type="http://schemas.openxmlformats.org/officeDocument/2006/relationships/image" Target="../media/image19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4.pn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2.jpeg"/><Relationship Id="rId9" Type="http://schemas.openxmlformats.org/officeDocument/2006/relationships/image" Target="../media/image20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Relationship Id="rId9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13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221.jpeg"/><Relationship Id="rId12" Type="http://schemas.openxmlformats.org/officeDocument/2006/relationships/image" Target="../media/image2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11" Type="http://schemas.openxmlformats.org/officeDocument/2006/relationships/image" Target="../media/image225.jpeg"/><Relationship Id="rId5" Type="http://schemas.openxmlformats.org/officeDocument/2006/relationships/image" Target="../media/image219.jpeg"/><Relationship Id="rId10" Type="http://schemas.openxmlformats.org/officeDocument/2006/relationships/image" Target="../media/image224.jpeg"/><Relationship Id="rId4" Type="http://schemas.openxmlformats.org/officeDocument/2006/relationships/image" Target="../media/image218.jpeg"/><Relationship Id="rId9" Type="http://schemas.openxmlformats.org/officeDocument/2006/relationships/image" Target="../media/image223.jpeg"/><Relationship Id="rId14" Type="http://schemas.openxmlformats.org/officeDocument/2006/relationships/image" Target="../media/image2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4.pn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.jpeg"/><Relationship Id="rId9" Type="http://schemas.openxmlformats.org/officeDocument/2006/relationships/image" Target="../media/image2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pn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Relationship Id="rId9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3.pn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2.wp.com/wallpup.com/wp-content/uploads/2013/04/Cool-Background-Green-Leaf.jpg"/>
          <p:cNvPicPr>
            <a:picLocks noChangeAspect="1" noChangeArrowheads="1"/>
          </p:cNvPicPr>
          <p:nvPr/>
        </p:nvPicPr>
        <p:blipFill rotWithShape="1">
          <a:blip r:embed="rId2" cstate="print"/>
          <a:srcRect l="32586" t="17500" r="800" b="22416"/>
          <a:stretch/>
        </p:blipFill>
        <p:spPr bwMode="auto">
          <a:xfrm>
            <a:off x="0" y="0"/>
            <a:ext cx="12182475" cy="686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538287" y="2109788"/>
            <a:ext cx="9105900" cy="1271587"/>
          </a:xfrm>
          <a:prstGeom prst="rect">
            <a:avLst/>
          </a:prstGeom>
          <a:solidFill>
            <a:srgbClr val="A6B727"/>
          </a:solidFill>
          <a:ln>
            <a:solidFill>
              <a:srgbClr val="7986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nl-NL" sz="2800" dirty="0" err="1">
                <a:solidFill>
                  <a:schemeClr val="bg1"/>
                </a:solidFill>
              </a:rPr>
              <a:t>Natuurinclusief</a:t>
            </a:r>
            <a:r>
              <a:rPr lang="nl-NL" sz="2800" dirty="0">
                <a:solidFill>
                  <a:schemeClr val="bg1"/>
                </a:solidFill>
              </a:rPr>
              <a:t> leven, wonen en werken volgens NL Greenlabel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81" y="4703881"/>
            <a:ext cx="2741335" cy="117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12">
            <a:extLst>
              <a:ext uri="{FF2B5EF4-FFF2-40B4-BE49-F238E27FC236}">
                <a16:creationId xmlns:a16="http://schemas.microsoft.com/office/drawing/2014/main" id="{60190850-044B-4243-9AF2-5E7C9AFD2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9" t="23520" b="10155"/>
          <a:stretch>
            <a:fillRect/>
          </a:stretch>
        </p:blipFill>
        <p:spPr bwMode="auto">
          <a:xfrm>
            <a:off x="3685141" y="4703881"/>
            <a:ext cx="2866784" cy="117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9359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NL Greenlabel - Duurzaamheidspaspoorten 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BA80439-5018-4621-A177-938F369A4A1A}"/>
              </a:ext>
            </a:extLst>
          </p:cNvPr>
          <p:cNvSpPr/>
          <p:nvPr/>
        </p:nvSpPr>
        <p:spPr>
          <a:xfrm>
            <a:off x="803097" y="5023418"/>
            <a:ext cx="10471544" cy="855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Meerwaarde voor mens en natuur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err="1">
                <a:solidFill>
                  <a:schemeClr val="tx1"/>
                </a:solidFill>
              </a:rPr>
              <a:t>Meaningful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profit</a:t>
            </a:r>
            <a:endParaRPr lang="nl-NL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Bij voorkeur lokaal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Geen verspreiding toxische stoffen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Rechtvaardig/Is het waar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Bij voorkeur bio-</a:t>
            </a:r>
            <a:r>
              <a:rPr lang="nl-NL" dirty="0" err="1">
                <a:solidFill>
                  <a:schemeClr val="tx1"/>
                </a:solidFill>
              </a:rPr>
              <a:t>based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2B4349C-D96C-4C3E-B687-AE96856632CA}"/>
              </a:ext>
            </a:extLst>
          </p:cNvPr>
          <p:cNvSpPr/>
          <p:nvPr/>
        </p:nvSpPr>
        <p:spPr>
          <a:xfrm>
            <a:off x="803098" y="1923068"/>
            <a:ext cx="2508273" cy="2941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Producten &amp; materialen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Transport/afstand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Samenstelling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Bedrijfsvoering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Gebruiksduur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Onderhoud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Duurzaamheid tijdens gebruik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Eindverwerking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AD49D92-FC19-42BF-BDE3-E0935F32F023}"/>
              </a:ext>
            </a:extLst>
          </p:cNvPr>
          <p:cNvSpPr/>
          <p:nvPr/>
        </p:nvSpPr>
        <p:spPr>
          <a:xfrm>
            <a:off x="3524435" y="1923068"/>
            <a:ext cx="3639845" cy="2941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Plant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Transport/afstand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Samenstelling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Afkomst plantensoort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Bedrijfsvoering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Geschiktheid standplaats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err="1">
                <a:solidFill>
                  <a:schemeClr val="tx1"/>
                </a:solidFill>
              </a:rPr>
              <a:t>Eco</a:t>
            </a:r>
            <a:r>
              <a:rPr lang="nl-NL" dirty="0">
                <a:solidFill>
                  <a:schemeClr val="tx1"/>
                </a:solidFill>
              </a:rPr>
              <a:t> Toegevoegde Waarde (ETW)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Gebruik meststoffen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Gebruik bestrijdingsmiddelen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Watergebruik</a:t>
            </a:r>
            <a:endParaRPr lang="nl-NL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3325F01-39ED-4553-8276-60A327B2693E}"/>
              </a:ext>
            </a:extLst>
          </p:cNvPr>
          <p:cNvSpPr/>
          <p:nvPr/>
        </p:nvSpPr>
        <p:spPr>
          <a:xfrm>
            <a:off x="7368466" y="1923068"/>
            <a:ext cx="3906175" cy="2941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Gebiedslabel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Ontwerp, realisatie &amp; beheer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Materialisatie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Energie &amp; Klimaatbestendigheid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Bodem &amp; Water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Biodiversiteit &amp; bestaande landschappelijke kwaliteit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Mens &amp; omgeving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Borging &amp; beleid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-184639" y="-1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NL Greenlabel - Wetenschappelijke Raad van Advies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E002D1A-3E54-475E-84FF-D8A097031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01" y="1522026"/>
            <a:ext cx="10671440" cy="44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grootschalige houtkap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ep 38"/>
          <p:cNvGrpSpPr/>
          <p:nvPr/>
        </p:nvGrpSpPr>
        <p:grpSpPr>
          <a:xfrm>
            <a:off x="2166143" y="1454697"/>
            <a:ext cx="7869237" cy="4824414"/>
            <a:chOff x="2187577" y="1376363"/>
            <a:chExt cx="7869237" cy="4824414"/>
          </a:xfrm>
        </p:grpSpPr>
        <p:pic>
          <p:nvPicPr>
            <p:cNvPr id="40" name="Afbeelding 10" descr="07fall_alberta_slideshow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814" y="4184651"/>
              <a:ext cx="3048000" cy="199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Afbeelding 15" descr="Forest_on_Barro_Colorado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577" y="4184652"/>
              <a:ext cx="1223962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Afbeelding 19" descr="regenwou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2" y="4184652"/>
              <a:ext cx="3313112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Afbeelding 21" descr="sumatra_deforestation1_custom-39040cba07f740c9627ec3f75c5fd0982029db73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853" y="1376364"/>
              <a:ext cx="1227137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23"/>
            <a:stretch>
              <a:fillRect/>
            </a:stretch>
          </p:blipFill>
          <p:spPr bwMode="auto">
            <a:xfrm>
              <a:off x="2187578" y="1376363"/>
              <a:ext cx="3957637" cy="262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752" y="1376364"/>
              <a:ext cx="2405062" cy="263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9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potgrond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2111376" y="1500188"/>
            <a:ext cx="8232775" cy="4841876"/>
            <a:chOff x="2111376" y="1376363"/>
            <a:chExt cx="8232775" cy="4841876"/>
          </a:xfrm>
        </p:grpSpPr>
        <p:pic>
          <p:nvPicPr>
            <p:cNvPr id="9" name="Afbeelding 23" descr="19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6" y="1376363"/>
              <a:ext cx="3351213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Afbeelding 24" descr="130312_Torfabbau-Gnarrenburg-dp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188" y="4202114"/>
              <a:ext cx="4506912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Afbeelding 34" descr="torf_nickl_feldbah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26" y="4202114"/>
              <a:ext cx="3565525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Afbeelding 38" descr="turf_cutting2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4" y="1393825"/>
              <a:ext cx="3240087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6" y="1376363"/>
              <a:ext cx="1393825" cy="2493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3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pesticides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2145128" y="1500188"/>
            <a:ext cx="8208962" cy="4824413"/>
            <a:chOff x="2145128" y="1376363"/>
            <a:chExt cx="8208962" cy="4824413"/>
          </a:xfrm>
        </p:grpSpPr>
        <p:pic>
          <p:nvPicPr>
            <p:cNvPr id="9" name="Picture 2" descr="http://www.clubgreen.nl/vraag/Sproeien.jpe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128" y="1376363"/>
              <a:ext cx="3233737" cy="216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ttp://www.bijenhof-dv.nl/system/html/Dont_Poison_Me.271135105_std-f6dd65e8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678" y="1376363"/>
              <a:ext cx="2185987" cy="216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www.omroepzeeland.nl/sites/default/files/bestrijdingsmiddelen_C4DBD881980B840EC1257BD500448222_5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727" y="1376363"/>
              <a:ext cx="2519362" cy="216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http://www.chdeefting.nl/uploads/Image/spuitleiding/veld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714" y="3717926"/>
              <a:ext cx="4237038" cy="248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665" y="3736976"/>
              <a:ext cx="1622425" cy="246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128" y="3717926"/>
              <a:ext cx="1995487" cy="248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7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lichtvervuiling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2100263" y="1376363"/>
            <a:ext cx="8243888" cy="4824413"/>
            <a:chOff x="2100263" y="1376363"/>
            <a:chExt cx="8243888" cy="4824413"/>
          </a:xfrm>
        </p:grpSpPr>
        <p:pic>
          <p:nvPicPr>
            <p:cNvPr id="9" name="Picture 12" descr="http://www.mira.be/files/images/cartoon_lichthinder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801" y="1376363"/>
              <a:ext cx="2498725" cy="22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263" y="3862388"/>
              <a:ext cx="6227762" cy="2338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176" y="1376363"/>
              <a:ext cx="297497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75" y="3862389"/>
              <a:ext cx="1809750" cy="230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0" y="1376363"/>
              <a:ext cx="2590800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08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plastic soep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2085974" y="1412875"/>
            <a:ext cx="8221662" cy="4824413"/>
            <a:chOff x="2085974" y="1412875"/>
            <a:chExt cx="8221662" cy="4824413"/>
          </a:xfrm>
        </p:grpSpPr>
        <p:pic>
          <p:nvPicPr>
            <p:cNvPr id="9" name="Afbeelding 27" descr="ecocide-Plastic-Pollution-3892052-pd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036" y="1412875"/>
              <a:ext cx="3149600" cy="254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ttp://news.nationalgeographic.com/news/2009/09/photogalleries/pacific-garbage-patch-pictures/images/primary/090904-01-great-pacific-garbage-patch-gyre-ocean-trash_big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774" y="4173537"/>
              <a:ext cx="1439862" cy="204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http://www.plasticstoday.com/sites/default/files/plastic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674" y="1412875"/>
              <a:ext cx="2932112" cy="254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http://chrisjordan.com/img/gallery/midway/CF000313%2018x24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824" y="4195763"/>
              <a:ext cx="2247900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http://www.plasticgarbageproject.org/typo3temp/pics/d542eb5cd5.jp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325" y="1412875"/>
              <a:ext cx="1704975" cy="254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http://plasticsoupfoundation.org/wp-content/uploads/2012/01/155448_3150340838141_1253706154_33263204_1800514863_n-524x348.jp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4" y="4195763"/>
              <a:ext cx="4044950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steenwinning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ep 14"/>
          <p:cNvGrpSpPr/>
          <p:nvPr/>
        </p:nvGrpSpPr>
        <p:grpSpPr>
          <a:xfrm>
            <a:off x="2139269" y="1538400"/>
            <a:ext cx="8208963" cy="4824414"/>
            <a:chOff x="2182812" y="1376363"/>
            <a:chExt cx="8208963" cy="4824414"/>
          </a:xfrm>
        </p:grpSpPr>
        <p:pic>
          <p:nvPicPr>
            <p:cNvPr id="16" name="Picture 12" descr="http://firstpeoples.org/wp/wp-content/uploads/2013/06/Yanacocha-Gold-Mine-02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12" y="1376363"/>
              <a:ext cx="4367212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2" descr="http://c1planetsavecom.wpengine.netdna-cdn.com/files/2010/09/Appalachia-mountaintop-remov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00" y="1376363"/>
              <a:ext cx="3648075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4" descr="http://www.saveourcanyon.org/images/2005vs2007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329114"/>
              <a:ext cx="2060575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6" descr="http://www.saveourcanyon.org/images/azusa_rock_2010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212" y="4329114"/>
              <a:ext cx="2030412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0" descr="http://www.marktgigant.nl/uploads/tx_multishop/images/products/normal/vlo/vloer-chinees-hardsteen-60x60x1-5-cm-gezoet-getrommeld-1.jpe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313" y="4329114"/>
              <a:ext cx="1639887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4" descr="http://www.saveourcanyon.org/images/2005vs2007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13" y="4329114"/>
              <a:ext cx="2060575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9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Stop ecocide – productie en transport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ep 26"/>
          <p:cNvGrpSpPr/>
          <p:nvPr/>
        </p:nvGrpSpPr>
        <p:grpSpPr>
          <a:xfrm>
            <a:off x="2171700" y="1454697"/>
            <a:ext cx="8229600" cy="4862514"/>
            <a:chOff x="2171700" y="1374774"/>
            <a:chExt cx="8229600" cy="4862514"/>
          </a:xfrm>
        </p:grpSpPr>
        <p:pic>
          <p:nvPicPr>
            <p:cNvPr id="28" name="Picture 2" descr="http://paulusjansen.sp.nl/weblog/files/home/sp/public_html/include/weblogs/wp-content/blogs.dir/2/files/2008/10/kolencentrale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1412874"/>
              <a:ext cx="2324100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4" descr="http://essay-online.info/image/687474703a2f2f7777772e6d6973696f6e6d6973657269636f726469612e636f6d2f626c6f676d6973696f6e2f77702d636f6e74656e742f75706c6f6164732f323030382f30382f476c6f62616c5f5761726d696e675f506572755f312e6a7067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026" y="3933825"/>
              <a:ext cx="3019425" cy="230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00" y="1374774"/>
              <a:ext cx="2800350" cy="218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838" y="3933825"/>
              <a:ext cx="3425825" cy="230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>
              <a:fillRect/>
            </a:stretch>
          </p:blipFill>
          <p:spPr bwMode="auto">
            <a:xfrm>
              <a:off x="2171701" y="3933825"/>
              <a:ext cx="1400175" cy="230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113" y="1412875"/>
              <a:ext cx="2714625" cy="2149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3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Problemen in de stad van nu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4" descr="Afbeeldingsresultaat voor mexico sm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1" b="28262"/>
          <a:stretch/>
        </p:blipFill>
        <p:spPr bwMode="auto">
          <a:xfrm>
            <a:off x="766762" y="1628775"/>
            <a:ext cx="10658475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7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Nico Wissing</a:t>
            </a:r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766763" y="1655763"/>
            <a:ext cx="5875337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Groen in de genen, verbonden met de omgeving</a:t>
            </a:r>
            <a:br>
              <a:rPr lang="nl-NL" dirty="0">
                <a:latin typeface="+mn-lt"/>
              </a:rPr>
            </a:b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Doorbreken netheidscomplex &amp; klaar voor verandering</a:t>
            </a:r>
            <a:br>
              <a:rPr lang="nl-NL" dirty="0">
                <a:latin typeface="+mn-lt"/>
              </a:rPr>
            </a:b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Out of the box denken en doen &amp; oneindige stroom creaties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Te gast in het landschap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Mensen verbinden en inspireren</a:t>
            </a:r>
          </a:p>
          <a:p>
            <a:pPr marL="285750" indent="-285750">
              <a:defRPr/>
            </a:pPr>
            <a:endParaRPr lang="nl-NL" dirty="0">
              <a:latin typeface="+mn-lt"/>
            </a:endParaRPr>
          </a:p>
          <a:p>
            <a:pPr>
              <a:defRPr/>
            </a:pPr>
            <a:r>
              <a:rPr lang="nl-NL" i="1" dirty="0">
                <a:latin typeface="Calibri" panose="020F0502020204030204" pitchFamily="34" charset="0"/>
              </a:rPr>
              <a:t>“Wij zijn te gast in het landschap, laten we iedereen die iets ontwikkelt in onze leefomgeving afrekenen op onttrokken en/of toegevoegde waarde.”</a:t>
            </a:r>
          </a:p>
          <a:p>
            <a:pPr>
              <a:defRPr/>
            </a:pPr>
            <a:endParaRPr lang="nl-NL" sz="2400" dirty="0"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sz="2400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31" name="Groep 30"/>
          <p:cNvGrpSpPr/>
          <p:nvPr/>
        </p:nvGrpSpPr>
        <p:grpSpPr>
          <a:xfrm>
            <a:off x="6578221" y="1655762"/>
            <a:ext cx="4915279" cy="3357954"/>
            <a:chOff x="6578221" y="1655762"/>
            <a:chExt cx="4915279" cy="3357954"/>
          </a:xfrm>
        </p:grpSpPr>
        <p:pic>
          <p:nvPicPr>
            <p:cNvPr id="14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7594" r="209" b="33571"/>
            <a:stretch>
              <a:fillRect/>
            </a:stretch>
          </p:blipFill>
          <p:spPr bwMode="auto">
            <a:xfrm>
              <a:off x="6578221" y="1655762"/>
              <a:ext cx="4915279" cy="2580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ep 25"/>
            <p:cNvGrpSpPr/>
            <p:nvPr/>
          </p:nvGrpSpPr>
          <p:grpSpPr>
            <a:xfrm>
              <a:off x="7058325" y="4322959"/>
              <a:ext cx="3997325" cy="690757"/>
              <a:chOff x="7068708" y="4306936"/>
              <a:chExt cx="4087172" cy="706283"/>
            </a:xfrm>
          </p:grpSpPr>
          <p:pic>
            <p:nvPicPr>
              <p:cNvPr id="16" name="Afbeelding 15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10076" t="18416" r="10851" b="20102"/>
              <a:stretch/>
            </p:blipFill>
            <p:spPr>
              <a:xfrm>
                <a:off x="7068708" y="4308993"/>
                <a:ext cx="1617961" cy="7042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Afbeelding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79" t="23520" b="10155"/>
              <a:stretch>
                <a:fillRect/>
              </a:stretch>
            </p:blipFill>
            <p:spPr bwMode="auto">
              <a:xfrm>
                <a:off x="9429121" y="4306936"/>
                <a:ext cx="1726759" cy="70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8" name="Afbeelding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ep 16"/>
          <p:cNvGrpSpPr/>
          <p:nvPr/>
        </p:nvGrpSpPr>
        <p:grpSpPr>
          <a:xfrm>
            <a:off x="4248376" y="5309287"/>
            <a:ext cx="7245124" cy="901204"/>
            <a:chOff x="3871131" y="5013324"/>
            <a:chExt cx="7554107" cy="1197167"/>
          </a:xfrm>
        </p:grpSpPr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475" y="5013325"/>
              <a:ext cx="901700" cy="11874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288" y="5013324"/>
              <a:ext cx="1728787" cy="11874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8532" y="5013324"/>
              <a:ext cx="1080581" cy="11874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4" t="2422" r="3331" b="2637"/>
            <a:stretch/>
          </p:blipFill>
          <p:spPr>
            <a:xfrm>
              <a:off x="5410201" y="5013325"/>
              <a:ext cx="973138" cy="1197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Afbeelding 23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78"/>
            <a:stretch/>
          </p:blipFill>
          <p:spPr>
            <a:xfrm>
              <a:off x="3871131" y="5013325"/>
              <a:ext cx="1447222" cy="11874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4650" y="5013326"/>
              <a:ext cx="890588" cy="1187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2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De mens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766763" y="1628775"/>
            <a:ext cx="10658475" cy="4572000"/>
            <a:chOff x="766763" y="1628775"/>
            <a:chExt cx="10658475" cy="4572000"/>
          </a:xfrm>
        </p:grpSpPr>
        <p:pic>
          <p:nvPicPr>
            <p:cNvPr id="9" name="Picture 2" descr="Gerelateerde afbeeldi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42" r="16918"/>
            <a:stretch/>
          </p:blipFill>
          <p:spPr bwMode="auto">
            <a:xfrm>
              <a:off x="773262" y="3141663"/>
              <a:ext cx="2946251" cy="14701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fbeeldingsresultaat voor geld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522" b="13165"/>
            <a:stretch/>
          </p:blipFill>
          <p:spPr bwMode="auto">
            <a:xfrm>
              <a:off x="766763" y="1628775"/>
              <a:ext cx="2952750" cy="13959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ep 10"/>
            <p:cNvGrpSpPr/>
            <p:nvPr/>
          </p:nvGrpSpPr>
          <p:grpSpPr>
            <a:xfrm>
              <a:off x="4764088" y="3681664"/>
              <a:ext cx="2952750" cy="2519111"/>
              <a:chOff x="6323647" y="1628775"/>
              <a:chExt cx="4576965" cy="4577961"/>
            </a:xfrm>
          </p:grpSpPr>
          <p:sp>
            <p:nvSpPr>
              <p:cNvPr id="22" name="Rechthoek 21"/>
              <p:cNvSpPr/>
              <p:nvPr/>
            </p:nvSpPr>
            <p:spPr>
              <a:xfrm>
                <a:off x="6348414" y="1628775"/>
                <a:ext cx="4552195" cy="457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3" name="Picture 8" descr="Gerelateerde afbeeldi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3647" y="1628775"/>
                <a:ext cx="4576965" cy="457796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al 23"/>
              <p:cNvSpPr/>
              <p:nvPr/>
            </p:nvSpPr>
            <p:spPr>
              <a:xfrm>
                <a:off x="7426282" y="2661491"/>
                <a:ext cx="2380682" cy="2531222"/>
              </a:xfrm>
              <a:prstGeom prst="ellipse">
                <a:avLst/>
              </a:prstGeom>
              <a:noFill/>
              <a:ln w="3492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4"/>
              <p:cNvSpPr/>
              <p:nvPr/>
            </p:nvSpPr>
            <p:spPr>
              <a:xfrm>
                <a:off x="8205537" y="4836695"/>
                <a:ext cx="1047286" cy="356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2" name="Picture 2" descr="Afbeeldingsresultaat voor peopl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088" y="1628775"/>
              <a:ext cx="2952750" cy="1968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fbeeldingsresultaat voor graffiti spuiten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054" r="11731"/>
            <a:stretch/>
          </p:blipFill>
          <p:spPr bwMode="auto">
            <a:xfrm>
              <a:off x="7824788" y="3681413"/>
              <a:ext cx="3600450" cy="25193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Afbeeldingsresultaat voor stress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788" y="1628775"/>
              <a:ext cx="3600450" cy="19523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Gerelateerde afbeelding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11" b="2083"/>
            <a:stretch/>
          </p:blipFill>
          <p:spPr bwMode="auto">
            <a:xfrm>
              <a:off x="766763" y="4724400"/>
              <a:ext cx="2952750" cy="14763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 rot="16200000">
              <a:off x="1955800" y="3500437"/>
              <a:ext cx="4572000" cy="828675"/>
            </a:xfrm>
            <a:prstGeom prst="rect">
              <a:avLst/>
            </a:prstGeom>
            <a:solidFill>
              <a:srgbClr val="798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3340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Hitte-overlast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766763" y="1628775"/>
            <a:ext cx="10658476" cy="4573647"/>
            <a:chOff x="766763" y="1628775"/>
            <a:chExt cx="10658476" cy="457364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763" y="1628775"/>
              <a:ext cx="4033837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2" descr="Gerelateerde afbeeldi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26" b="10357"/>
            <a:stretch/>
          </p:blipFill>
          <p:spPr bwMode="auto">
            <a:xfrm>
              <a:off x="3756025" y="3968749"/>
              <a:ext cx="3811424" cy="2233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0325" y="3968750"/>
              <a:ext cx="3744914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086" t="18649" r="5963"/>
            <a:stretch/>
          </p:blipFill>
          <p:spPr>
            <a:xfrm>
              <a:off x="766764" y="3968750"/>
              <a:ext cx="2881312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447"/>
            <a:stretch/>
          </p:blipFill>
          <p:spPr>
            <a:xfrm>
              <a:off x="7680324" y="1628775"/>
              <a:ext cx="3744913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8" descr="Gerelateerde afbeeldi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096" t="27295" r="9516"/>
            <a:stretch/>
          </p:blipFill>
          <p:spPr bwMode="auto">
            <a:xfrm>
              <a:off x="4908550" y="1628775"/>
              <a:ext cx="2669200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58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Smog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766762" y="1628775"/>
            <a:ext cx="10658476" cy="4573094"/>
            <a:chOff x="766762" y="1628775"/>
            <a:chExt cx="10658476" cy="4573094"/>
          </a:xfrm>
        </p:grpSpPr>
        <p:pic>
          <p:nvPicPr>
            <p:cNvPr id="9" name="Picture 6" descr="Gerelateerde afbeeldi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68"/>
            <a:stretch/>
          </p:blipFill>
          <p:spPr bwMode="auto">
            <a:xfrm>
              <a:off x="4548188" y="4005263"/>
              <a:ext cx="3276600" cy="21955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fbeeldingsresultaat voor smo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738" y="1628775"/>
              <a:ext cx="3492500" cy="22765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Gerelateerde afbeeldi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51" r="-2"/>
            <a:stretch/>
          </p:blipFill>
          <p:spPr bwMode="auto">
            <a:xfrm>
              <a:off x="4548024" y="1628775"/>
              <a:ext cx="3276600" cy="22685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Afbeeldingsresultaat voor smog china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1716"/>
            <a:stretch/>
          </p:blipFill>
          <p:spPr bwMode="auto">
            <a:xfrm>
              <a:off x="766762" y="1628775"/>
              <a:ext cx="3673475" cy="22685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82" r="4047"/>
            <a:stretch/>
          </p:blipFill>
          <p:spPr>
            <a:xfrm>
              <a:off x="7932738" y="4010140"/>
              <a:ext cx="3492500" cy="2190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6" descr="Afbeeldingsresultaat voor smog china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157"/>
            <a:stretch/>
          </p:blipFill>
          <p:spPr bwMode="auto">
            <a:xfrm>
              <a:off x="766763" y="4005262"/>
              <a:ext cx="3673474" cy="21966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14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Wateroverlast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ep 7"/>
          <p:cNvGrpSpPr/>
          <p:nvPr/>
        </p:nvGrpSpPr>
        <p:grpSpPr>
          <a:xfrm>
            <a:off x="766763" y="1628775"/>
            <a:ext cx="10658474" cy="4572000"/>
            <a:chOff x="766763" y="1628775"/>
            <a:chExt cx="10658474" cy="4572000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586"/>
            <a:stretch/>
          </p:blipFill>
          <p:spPr>
            <a:xfrm>
              <a:off x="766763" y="1628775"/>
              <a:ext cx="3565525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68" r="11595" b="9399"/>
            <a:stretch/>
          </p:blipFill>
          <p:spPr>
            <a:xfrm>
              <a:off x="4440238" y="3968750"/>
              <a:ext cx="3527425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2" descr="Afbeeldingsresultaat voor breken dij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613" y="1628775"/>
              <a:ext cx="3349624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fbeeldingsresultaat voor nederland onder water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70"/>
            <a:stretch/>
          </p:blipFill>
          <p:spPr bwMode="auto">
            <a:xfrm>
              <a:off x="4440238" y="1628776"/>
              <a:ext cx="3527425" cy="2232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Afbeeldingsresultaat voor woonstraat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83" t="25355"/>
            <a:stretch/>
          </p:blipFill>
          <p:spPr bwMode="auto">
            <a:xfrm>
              <a:off x="769275" y="3968749"/>
              <a:ext cx="3563013" cy="223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Gerelateerde afbeeldi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304"/>
            <a:stretch/>
          </p:blipFill>
          <p:spPr bwMode="auto">
            <a:xfrm>
              <a:off x="8075613" y="3968749"/>
              <a:ext cx="3338621" cy="2232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4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Verouderde mobiliteit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Afbeeldingsresultaat voor tram amsterd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9"/>
          <a:stretch/>
        </p:blipFill>
        <p:spPr bwMode="auto">
          <a:xfrm>
            <a:off x="4908550" y="4005263"/>
            <a:ext cx="4248150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beeldingsresultaat voor fietser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" y="1628775"/>
            <a:ext cx="4033837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beeldingsresultaat voor file nederl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" y="4005264"/>
            <a:ext cx="4033837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fbeeldingsresultaat voor vrachtwage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8550" y="1628775"/>
            <a:ext cx="6516688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fbeeldingsresultaat voor bus uitlaatga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75" t="12042" r="9376" b="37838"/>
          <a:stretch/>
        </p:blipFill>
        <p:spPr bwMode="auto">
          <a:xfrm>
            <a:off x="9264650" y="4005263"/>
            <a:ext cx="2160588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4763" y="0"/>
            <a:ext cx="12192000" cy="6858001"/>
            <a:chOff x="21651" y="-108273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1" y="-108273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93938" y="552620"/>
            <a:ext cx="5447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Problematiek door klimaatverandering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4702173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Vaker ontwrichtende weersverschijnselen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Hittestress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Extreme regenval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Langdurige droogte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Invasieve exoten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Watertekort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Stormen en orkanen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Heftige temperatuurschommelingen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Afname biodiversiteit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sz="20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sz="2400" dirty="0"/>
          </a:p>
        </p:txBody>
      </p:sp>
      <p:grpSp>
        <p:nvGrpSpPr>
          <p:cNvPr id="23" name="Groep 22"/>
          <p:cNvGrpSpPr/>
          <p:nvPr/>
        </p:nvGrpSpPr>
        <p:grpSpPr>
          <a:xfrm>
            <a:off x="6023323" y="1655763"/>
            <a:ext cx="5470177" cy="4652963"/>
            <a:chOff x="6023323" y="1655763"/>
            <a:chExt cx="5470177" cy="4652963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8501752" y="3316977"/>
              <a:ext cx="513320" cy="5470177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4108" name="Picture 12" descr="Afbeeldingsresultaat voor stormscha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323" y="3563942"/>
              <a:ext cx="3785873" cy="212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Afbeeldingsresultaat voor hittestres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9"/>
            <a:stretch>
              <a:fillRect/>
            </a:stretch>
          </p:blipFill>
          <p:spPr bwMode="auto">
            <a:xfrm>
              <a:off x="6023323" y="1655763"/>
              <a:ext cx="2278510" cy="177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Wateroverlast op de Klarendalseweg in Arnhem op 28 juli 2014. Foto Rolf Hense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595" y="3550922"/>
              <a:ext cx="3188905" cy="2136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4" name="Picture 2" descr="Gerelateerde afbeeldi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b="16403"/>
            <a:stretch>
              <a:fillRect/>
            </a:stretch>
          </p:blipFill>
          <p:spPr bwMode="auto">
            <a:xfrm>
              <a:off x="8310113" y="1655763"/>
              <a:ext cx="3183387" cy="1773237"/>
            </a:xfrm>
            <a:prstGeom prst="rect">
              <a:avLst/>
            </a:prstGeom>
            <a:noFill/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1" y="536378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7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67606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Meerwaarde van groen - Vergroening stedelijk gebied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5630862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Robuustere waterinfiltratie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Betere waterafvoer en –opvang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Rioolstelsel verkleinen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Minder hittestress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Reductie hitte-eilandeffect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Meer verdamping en verkoeling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Hogere beeldkwaliteit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Natuurlijke besparing op uitgaven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Versterken stadsecologie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</a:rPr>
              <a:t>Groen verhoogt waarde van vastgoed van 5-15%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nl-NL" altLang="nl-NL" sz="2400" dirty="0"/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nl-NL" altLang="nl-NL" sz="2400" dirty="0"/>
          </a:p>
        </p:txBody>
      </p:sp>
      <p:grpSp>
        <p:nvGrpSpPr>
          <p:cNvPr id="22" name="Groep 21"/>
          <p:cNvGrpSpPr/>
          <p:nvPr/>
        </p:nvGrpSpPr>
        <p:grpSpPr>
          <a:xfrm>
            <a:off x="7038539" y="1655763"/>
            <a:ext cx="4454962" cy="4652962"/>
            <a:chOff x="7140575" y="1596025"/>
            <a:chExt cx="4284663" cy="4475094"/>
          </a:xfrm>
        </p:grpSpPr>
        <p:pic>
          <p:nvPicPr>
            <p:cNvPr id="18439" name="Afbeelding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9"/>
            <a:stretch>
              <a:fillRect/>
            </a:stretch>
          </p:blipFill>
          <p:spPr bwMode="auto">
            <a:xfrm>
              <a:off x="7148513" y="4394388"/>
              <a:ext cx="2043112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hthoek 36"/>
            <p:cNvSpPr/>
            <p:nvPr/>
          </p:nvSpPr>
          <p:spPr>
            <a:xfrm rot="16200000">
              <a:off x="9085263" y="3731144"/>
              <a:ext cx="395287" cy="4284663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8390" y="1596025"/>
              <a:ext cx="2126847" cy="1461449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513" y="3105008"/>
              <a:ext cx="2043112" cy="1231898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8391" y="3105008"/>
              <a:ext cx="2126847" cy="1231898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69"/>
            <a:stretch>
              <a:fillRect/>
            </a:stretch>
          </p:blipFill>
          <p:spPr>
            <a:xfrm>
              <a:off x="9298390" y="4396400"/>
              <a:ext cx="2119655" cy="1224000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399" y="1596025"/>
              <a:ext cx="2044800" cy="1453980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87637" y="558799"/>
            <a:ext cx="73179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Meerwaarde van groen – Sociale cohesie en gezondheid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698500" y="1655763"/>
            <a:ext cx="56308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Betere gezondheid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+mn-lt"/>
              </a:rPr>
              <a:t>Patiënten liggen gemiddeld dag minder in ziekenhuis als uitzicht op groen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+mn-lt"/>
              </a:rPr>
              <a:t>Scholieren presteren 20% beter met planten in de klas </a:t>
            </a:r>
            <a:endParaRPr lang="nl-NL" altLang="nl-NL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sociale cohesie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aantrekkingskracht op steden/dorpen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 functioneren, wonen, economie en recreëren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creativiteit, geluk en welbevinden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Minder vandalisme/agressie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Voedsel en vruchten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</p:txBody>
      </p:sp>
      <p:grpSp>
        <p:nvGrpSpPr>
          <p:cNvPr id="22" name="Groep 21"/>
          <p:cNvGrpSpPr/>
          <p:nvPr/>
        </p:nvGrpSpPr>
        <p:grpSpPr>
          <a:xfrm>
            <a:off x="7078662" y="1655764"/>
            <a:ext cx="4414839" cy="4652963"/>
            <a:chOff x="7157046" y="1628775"/>
            <a:chExt cx="4240897" cy="4469639"/>
          </a:xfrm>
        </p:grpSpPr>
        <p:pic>
          <p:nvPicPr>
            <p:cNvPr id="18437" name="Afbeelding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46" y="3092781"/>
              <a:ext cx="2034578" cy="125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Afbeelding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9"/>
            <a:stretch>
              <a:fillRect/>
            </a:stretch>
          </p:blipFill>
          <p:spPr bwMode="auto">
            <a:xfrm>
              <a:off x="7157048" y="1628775"/>
              <a:ext cx="2034577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Afbeelding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9"/>
            <a:stretch>
              <a:fillRect/>
            </a:stretch>
          </p:blipFill>
          <p:spPr bwMode="auto">
            <a:xfrm>
              <a:off x="7157046" y="4401710"/>
              <a:ext cx="2034578" cy="125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hthoek 36"/>
            <p:cNvSpPr/>
            <p:nvPr/>
          </p:nvSpPr>
          <p:spPr>
            <a:xfrm rot="16200000">
              <a:off x="9079851" y="3780322"/>
              <a:ext cx="395287" cy="4240897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8442" name="Afbeelding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" r="3581"/>
            <a:stretch>
              <a:fillRect/>
            </a:stretch>
          </p:blipFill>
          <p:spPr bwMode="auto">
            <a:xfrm>
              <a:off x="9251642" y="1628775"/>
              <a:ext cx="2146300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0548" y="4401521"/>
              <a:ext cx="2139765" cy="1250950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0548" y="3092781"/>
              <a:ext cx="2139765" cy="1255259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5520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Groene daken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430579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Wateropvang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Vertraagde waterafvoer (±40% minder)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/>
              <a:t>Een groen dak houdt 50% van het regenwater vast</a:t>
            </a:r>
            <a:endParaRPr lang="nl-NL" altLang="nl-NL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Isolatie gebouw (minder hittestress)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Langere levensduur dakbedekking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Versterking biodiversiteit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Ecologische stapsteen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Esthetische meerwaarde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5179109" y="1655762"/>
            <a:ext cx="6314394" cy="4652963"/>
            <a:chOff x="5197152" y="1630526"/>
            <a:chExt cx="6166673" cy="4544110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8052871" y="2863683"/>
              <a:ext cx="464683" cy="6157224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8444" name="Afbeelding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1" r="929"/>
            <a:stretch>
              <a:fillRect/>
            </a:stretch>
          </p:blipFill>
          <p:spPr bwMode="auto">
            <a:xfrm>
              <a:off x="8262567" y="3756263"/>
              <a:ext cx="3101256" cy="189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 descr="https://www.rooftoprevolution.nl/wp-content/uploads/2017/11/De-Boel1-laag_preview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567" y="1630527"/>
              <a:ext cx="3095398" cy="2063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Gerelateerde afbeeld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52" y="3746501"/>
              <a:ext cx="2977898" cy="19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Afbeeldingsresultaat voor groen dak"/>
            <p:cNvPicPr>
              <a:picLocks noChangeAspect="1" noChangeArrowheads="1"/>
            </p:cNvPicPr>
            <p:nvPr/>
          </p:nvPicPr>
          <p:blipFill>
            <a:blip r:embed="rId7" cstate="print"/>
            <a:srcRect t="19515" r="8473" b="38129"/>
            <a:stretch>
              <a:fillRect/>
            </a:stretch>
          </p:blipFill>
          <p:spPr bwMode="auto">
            <a:xfrm>
              <a:off x="5206272" y="1630526"/>
              <a:ext cx="2970007" cy="206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4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"/>
            <a:ext cx="12192000" cy="6858001"/>
          </a:xfrm>
          <a:prstGeom prst="rect">
            <a:avLst/>
          </a:prstGeom>
          <a:noFill/>
          <a:ln>
            <a:solidFill>
              <a:srgbClr val="79861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/>
        </p:nvSpPr>
        <p:spPr bwMode="auto">
          <a:xfrm>
            <a:off x="488950" y="374650"/>
            <a:ext cx="11202988" cy="6105525"/>
          </a:xfrm>
          <a:prstGeom prst="rect">
            <a:avLst/>
          </a:prstGeom>
          <a:solidFill>
            <a:srgbClr val="A6B727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9" name="Rechthoek 18"/>
          <p:cNvSpPr/>
          <p:nvPr/>
        </p:nvSpPr>
        <p:spPr bwMode="auto">
          <a:xfrm>
            <a:off x="498475" y="1112838"/>
            <a:ext cx="11204575" cy="257175"/>
          </a:xfrm>
          <a:prstGeom prst="rect">
            <a:avLst/>
          </a:prstGeom>
          <a:solidFill>
            <a:srgbClr val="79861A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64041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Hemelwateropslag/ -buffer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56308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Waterplein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Waterdaken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 err="1">
                <a:latin typeface="+mn-lt"/>
              </a:rPr>
              <a:t>Rainblock</a:t>
            </a:r>
            <a:r>
              <a:rPr lang="nl-NL" altLang="nl-NL" dirty="0">
                <a:latin typeface="+mn-lt"/>
              </a:rPr>
              <a:t> (regenschutting)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Vijver/ waterpartij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Ondergrondse opslagtank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Flexibele zak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Innovatie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Waterwanden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Richelstenen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</p:txBody>
      </p:sp>
      <p:pic>
        <p:nvPicPr>
          <p:cNvPr id="2054" name="Picture 6" descr="Afbeeldingsresultaat voor waterdak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" r="9699"/>
          <a:stretch/>
        </p:blipFill>
        <p:spPr bwMode="auto">
          <a:xfrm>
            <a:off x="8502837" y="3905077"/>
            <a:ext cx="3041463" cy="2463847"/>
          </a:xfrm>
          <a:prstGeom prst="rect">
            <a:avLst/>
          </a:prstGeom>
          <a:noFill/>
        </p:spPr>
      </p:pic>
      <p:grpSp>
        <p:nvGrpSpPr>
          <p:cNvPr id="20" name="Groep 19"/>
          <p:cNvGrpSpPr/>
          <p:nvPr/>
        </p:nvGrpSpPr>
        <p:grpSpPr>
          <a:xfrm>
            <a:off x="5016376" y="1531435"/>
            <a:ext cx="6509891" cy="2308630"/>
            <a:chOff x="5369020" y="1544054"/>
            <a:chExt cx="6124480" cy="2171950"/>
          </a:xfrm>
        </p:grpSpPr>
        <p:pic>
          <p:nvPicPr>
            <p:cNvPr id="2050" name="Picture 2" descr="Afbeeldingsresultaat voor Hemelwateropsla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r="26632"/>
            <a:stretch>
              <a:fillRect/>
            </a:stretch>
          </p:blipFill>
          <p:spPr bwMode="auto">
            <a:xfrm>
              <a:off x="8649069" y="1544054"/>
              <a:ext cx="2844431" cy="2160000"/>
            </a:xfrm>
            <a:prstGeom prst="rect">
              <a:avLst/>
            </a:prstGeom>
            <a:noFill/>
          </p:spPr>
        </p:pic>
        <p:pic>
          <p:nvPicPr>
            <p:cNvPr id="2052" name="Picture 4" descr="Afbeeldingsresultaat voor waterplein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69020" y="1556004"/>
              <a:ext cx="3229200" cy="2160000"/>
            </a:xfrm>
            <a:prstGeom prst="rect">
              <a:avLst/>
            </a:prstGeom>
            <a:noFill/>
          </p:spPr>
        </p:pic>
      </p:grpSp>
      <p:pic>
        <p:nvPicPr>
          <p:cNvPr id="2" name="Afbeelding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76" y="3905077"/>
            <a:ext cx="3432412" cy="246150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4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Landschap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4" y="1628775"/>
            <a:ext cx="3313112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422"/>
          <a:stretch/>
        </p:blipFill>
        <p:spPr>
          <a:xfrm>
            <a:off x="7967663" y="1628775"/>
            <a:ext cx="3457575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41" b="5130"/>
          <a:stretch/>
        </p:blipFill>
        <p:spPr>
          <a:xfrm>
            <a:off x="4187825" y="1628775"/>
            <a:ext cx="3648011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0" b="9497"/>
          <a:stretch/>
        </p:blipFill>
        <p:spPr>
          <a:xfrm>
            <a:off x="4187826" y="3860799"/>
            <a:ext cx="3636962" cy="233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55" b="32150"/>
          <a:stretch/>
        </p:blipFill>
        <p:spPr>
          <a:xfrm>
            <a:off x="7967663" y="3860799"/>
            <a:ext cx="3457576" cy="233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echthoek 23"/>
          <p:cNvSpPr/>
          <p:nvPr/>
        </p:nvSpPr>
        <p:spPr>
          <a:xfrm>
            <a:off x="3467099" y="3860799"/>
            <a:ext cx="612775" cy="2339975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 b="15370"/>
          <a:stretch/>
        </p:blipFill>
        <p:spPr>
          <a:xfrm>
            <a:off x="766762" y="3860801"/>
            <a:ext cx="2586037" cy="2339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7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640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Bomen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563086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Regulatie water in onderstroom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Gemiddelde opvang 30%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 err="1">
                <a:latin typeface="+mn-lt"/>
              </a:rPr>
              <a:t>Stemflow</a:t>
            </a:r>
            <a:r>
              <a:rPr lang="nl-NL" altLang="nl-NL" dirty="0">
                <a:latin typeface="+mn-lt"/>
              </a:rPr>
              <a:t> tot wel 60% opvang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Schuilplek bij hitte en neerslag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Evaporatie van water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Verkoeling (tot wel 8</a:t>
            </a:r>
            <a:r>
              <a:rPr lang="nl-NL" dirty="0">
                <a:latin typeface="+mn-lt"/>
              </a:rPr>
              <a:t>° C</a:t>
            </a:r>
            <a:r>
              <a:rPr lang="nl-NL" altLang="nl-NL" dirty="0">
                <a:latin typeface="+mn-lt"/>
              </a:rPr>
              <a:t>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CO2-opslag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Organische stof houdt water vast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Afvangen fijnstof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Schaduwplek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</a:rPr>
              <a:t>Soortenrijkdom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</p:txBody>
      </p:sp>
      <p:sp>
        <p:nvSpPr>
          <p:cNvPr id="37" name="Rechthoek 36"/>
          <p:cNvSpPr/>
          <p:nvPr/>
        </p:nvSpPr>
        <p:spPr>
          <a:xfrm rot="16200000">
            <a:off x="8220351" y="3035572"/>
            <a:ext cx="314018" cy="6232287"/>
          </a:xfrm>
          <a:prstGeom prst="rect">
            <a:avLst/>
          </a:prstGeom>
          <a:solidFill>
            <a:srgbClr val="79861A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98" y="1655763"/>
            <a:ext cx="3172058" cy="220078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73" y="1655286"/>
            <a:ext cx="3011327" cy="2198193"/>
          </a:xfrm>
          <a:prstGeom prst="rect">
            <a:avLst/>
          </a:prstGeom>
        </p:spPr>
      </p:pic>
      <p:grpSp>
        <p:nvGrpSpPr>
          <p:cNvPr id="23" name="Groep 22"/>
          <p:cNvGrpSpPr/>
          <p:nvPr/>
        </p:nvGrpSpPr>
        <p:grpSpPr>
          <a:xfrm>
            <a:off x="5252089" y="3949263"/>
            <a:ext cx="6239721" cy="1928049"/>
            <a:chOff x="5024886" y="3942271"/>
            <a:chExt cx="6439742" cy="1989854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0"/>
            <a:stretch>
              <a:fillRect/>
            </a:stretch>
          </p:blipFill>
          <p:spPr>
            <a:xfrm>
              <a:off x="9844869" y="3944092"/>
              <a:ext cx="1619759" cy="1987740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643" y="3942271"/>
              <a:ext cx="1490804" cy="1987740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781" y="3944385"/>
              <a:ext cx="1654241" cy="198774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886" y="3944385"/>
              <a:ext cx="1541988" cy="1987740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9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27652" name="Picture 4" descr="Afbeeldingsresultaat voor ei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768" r="4349"/>
          <a:stretch>
            <a:fillRect/>
          </a:stretch>
        </p:blipFill>
        <p:spPr bwMode="auto">
          <a:xfrm>
            <a:off x="7310675" y="1655763"/>
            <a:ext cx="2436125" cy="2108719"/>
          </a:xfrm>
          <a:prstGeom prst="rect">
            <a:avLst/>
          </a:prstGeom>
          <a:noFill/>
        </p:spPr>
      </p:pic>
      <p:pic>
        <p:nvPicPr>
          <p:cNvPr id="27650" name="Picture 2" descr="Afbeeldingsresultaat voor wilde bloemen weid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77" y="3811589"/>
            <a:ext cx="4185124" cy="2073274"/>
          </a:xfrm>
          <a:prstGeom prst="rect">
            <a:avLst/>
          </a:prstGeom>
          <a:noFill/>
        </p:spPr>
      </p:pic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66763" y="552957"/>
            <a:ext cx="5975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Inheemse beplanting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6311900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Beter aangepast aan lokale weersomstandigheden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Weerbaarder tegen ziektes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Minder onderhoud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Bijdrage aan biodiversiteit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Ingepast in landschap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Aangepast aan lokale grondsoort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Genetisch erfgoed in stand houden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Diversiteit en veerkracht soorten versterken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Landschapsontwikkeling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Lokale producten</a:t>
            </a:r>
          </a:p>
          <a:p>
            <a:pPr marL="0" indent="0" eaLnBrk="1" hangingPunct="1">
              <a:lnSpc>
                <a:spcPct val="150000"/>
              </a:lnSpc>
            </a:pPr>
            <a:endParaRPr lang="nl-NL" altLang="nl-NL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/>
          </a:p>
        </p:txBody>
      </p:sp>
      <p:grpSp>
        <p:nvGrpSpPr>
          <p:cNvPr id="20" name="Groep 19"/>
          <p:cNvGrpSpPr/>
          <p:nvPr/>
        </p:nvGrpSpPr>
        <p:grpSpPr>
          <a:xfrm>
            <a:off x="7315199" y="1655762"/>
            <a:ext cx="4178304" cy="4657662"/>
            <a:chOff x="7693531" y="1655763"/>
            <a:chExt cx="3799971" cy="4235925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9423081" y="3821266"/>
              <a:ext cx="340872" cy="3799971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028" name="Picture 4" descr="Hippophae rhamnoides-01 (xndr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335" y="1655763"/>
              <a:ext cx="1527163" cy="192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5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66763" y="554329"/>
            <a:ext cx="67964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Droogtebestendige beplanting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766763" y="1628775"/>
            <a:ext cx="46402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Prairiebeplanting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Lage waterbehoefte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Versterking bodemvruchtbaarheid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Jaarrond mooi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Versterking biodiversiteit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Inheemse beplanting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Absorptievermogen bodem (bv. lava/ organische stof)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nl-NL" altLang="nl-NL" sz="2400" dirty="0"/>
          </a:p>
        </p:txBody>
      </p:sp>
      <p:grpSp>
        <p:nvGrpSpPr>
          <p:cNvPr id="20" name="Groep 19"/>
          <p:cNvGrpSpPr/>
          <p:nvPr/>
        </p:nvGrpSpPr>
        <p:grpSpPr>
          <a:xfrm>
            <a:off x="5274421" y="1655763"/>
            <a:ext cx="6219082" cy="4652962"/>
            <a:chOff x="5565763" y="1628775"/>
            <a:chExt cx="5859477" cy="4383914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8256640" y="2844089"/>
              <a:ext cx="487052" cy="5850148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763" y="1628775"/>
              <a:ext cx="2837287" cy="1836000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4"/>
            <a:stretch>
              <a:fillRect/>
            </a:stretch>
          </p:blipFill>
          <p:spPr>
            <a:xfrm>
              <a:off x="8469086" y="3518975"/>
              <a:ext cx="2956152" cy="1944000"/>
            </a:xfrm>
            <a:prstGeom prst="rect">
              <a:avLst/>
            </a:prstGeom>
          </p:spPr>
        </p:pic>
        <p:pic>
          <p:nvPicPr>
            <p:cNvPr id="1028" name="Picture 4" descr="Afbeeldingsresultaat voor beth chatt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"/>
            <a:stretch>
              <a:fillRect/>
            </a:stretch>
          </p:blipFill>
          <p:spPr bwMode="auto">
            <a:xfrm>
              <a:off x="5565763" y="3522879"/>
              <a:ext cx="2841235" cy="194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0"/>
            <a:stretch>
              <a:fillRect/>
            </a:stretch>
          </p:blipFill>
          <p:spPr>
            <a:xfrm>
              <a:off x="8469084" y="1628775"/>
              <a:ext cx="2956154" cy="1836000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92827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8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19460" name="Picture 4" descr="Afbeeldingsresultaat voor klimplantenconstructi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8163" y="1655763"/>
            <a:ext cx="3145321" cy="1940421"/>
          </a:xfrm>
          <a:prstGeom prst="rect">
            <a:avLst/>
          </a:prstGeom>
          <a:noFill/>
        </p:spPr>
      </p:pic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66763" y="552957"/>
            <a:ext cx="69048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Verticale natuurverdichting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5312283" y="3703540"/>
            <a:ext cx="6181217" cy="2605186"/>
            <a:chOff x="5875362" y="3516997"/>
            <a:chExt cx="5618139" cy="2367866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8440906" y="2832267"/>
              <a:ext cx="487052" cy="5618139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82" y="3516997"/>
              <a:ext cx="2771451" cy="1764000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04"/>
            <a:stretch>
              <a:fillRect/>
            </a:stretch>
          </p:blipFill>
          <p:spPr>
            <a:xfrm>
              <a:off x="8697524" y="3517603"/>
              <a:ext cx="2795976" cy="1764000"/>
            </a:xfrm>
            <a:prstGeom prst="rect">
              <a:avLst/>
            </a:prstGeom>
          </p:spPr>
        </p:pic>
      </p:grpSp>
      <p:pic>
        <p:nvPicPr>
          <p:cNvPr id="19458" name="Picture 2" descr="Afbeeldingsresultaat voor verticale groenwand\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b="14999"/>
          <a:stretch>
            <a:fillRect/>
          </a:stretch>
        </p:blipFill>
        <p:spPr bwMode="auto">
          <a:xfrm>
            <a:off x="8500352" y="1655763"/>
            <a:ext cx="2993148" cy="1933598"/>
          </a:xfrm>
          <a:prstGeom prst="rect">
            <a:avLst/>
          </a:prstGeom>
          <a:noFill/>
        </p:spPr>
      </p:pic>
      <p:sp>
        <p:nvSpPr>
          <p:cNvPr id="23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464026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Oplossing in dichtbebouwd gebied (gevelbeplanting, verticale bossen)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Hittereductie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Ecologische stapsteen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Esthetische meerwaarde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Extra m² groen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Wateropvang</a:t>
            </a:r>
          </a:p>
          <a:p>
            <a:pPr marL="342900" indent="-342900" eaLnBrk="1" hangingPunct="1">
              <a:lnSpc>
                <a:spcPct val="150000"/>
              </a:lnSpc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ABN Amro / </a:t>
            </a:r>
            <a:r>
              <a:rPr lang="nl-NL" altLang="nl-NL" sz="2200" dirty="0" err="1"/>
              <a:t>Circle</a:t>
            </a:r>
            <a:r>
              <a:rPr lang="nl-NL" altLang="nl-NL" sz="2200" dirty="0"/>
              <a:t> - Amsterdam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ep 17"/>
          <p:cNvGrpSpPr/>
          <p:nvPr/>
        </p:nvGrpSpPr>
        <p:grpSpPr>
          <a:xfrm>
            <a:off x="882650" y="1655763"/>
            <a:ext cx="10610850" cy="4652962"/>
            <a:chOff x="882650" y="1655763"/>
            <a:chExt cx="10610850" cy="4652962"/>
          </a:xfrm>
        </p:grpSpPr>
        <p:pic>
          <p:nvPicPr>
            <p:cNvPr id="20" name="Afbeelding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58"/>
            <a:stretch>
              <a:fillRect/>
            </a:stretch>
          </p:blipFill>
          <p:spPr bwMode="auto">
            <a:xfrm>
              <a:off x="882650" y="4221163"/>
              <a:ext cx="4321175" cy="208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Afbeelding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755" b="9515"/>
            <a:stretch>
              <a:fillRect/>
            </a:stretch>
          </p:blipFill>
          <p:spPr bwMode="auto">
            <a:xfrm>
              <a:off x="7064375" y="4221163"/>
              <a:ext cx="4429125" cy="208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Afbeelding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375" y="1655763"/>
              <a:ext cx="4429125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hthoek 23"/>
            <p:cNvSpPr/>
            <p:nvPr/>
          </p:nvSpPr>
          <p:spPr>
            <a:xfrm>
              <a:off x="5277170" y="4234657"/>
              <a:ext cx="1720056" cy="2074068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dirty="0">
                  <a:solidFill>
                    <a:schemeClr val="tx1"/>
                  </a:solidFill>
                </a:rPr>
                <a:t>NL Greenlabel Gebiedslabel A </a:t>
              </a:r>
            </a:p>
          </p:txBody>
        </p:sp>
        <p:grpSp>
          <p:nvGrpSpPr>
            <p:cNvPr id="25" name="Groep 24"/>
            <p:cNvGrpSpPr/>
            <p:nvPr/>
          </p:nvGrpSpPr>
          <p:grpSpPr>
            <a:xfrm>
              <a:off x="882650" y="1655763"/>
              <a:ext cx="6121400" cy="2376488"/>
              <a:chOff x="882650" y="1655763"/>
              <a:chExt cx="6121400" cy="2376488"/>
            </a:xfrm>
          </p:grpSpPr>
          <p:pic>
            <p:nvPicPr>
              <p:cNvPr id="26" name="Afbeelding 8" descr="image01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650" y="1655763"/>
                <a:ext cx="6121400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8442" y="3720764"/>
                <a:ext cx="672161" cy="2688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726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Coehoornpark - Arnhem</a:t>
            </a:r>
          </a:p>
        </p:txBody>
      </p:sp>
      <p:pic>
        <p:nvPicPr>
          <p:cNvPr id="40" name="Afbeelding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" y="3907630"/>
            <a:ext cx="5149851" cy="230346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0"/>
          <a:stretch/>
        </p:blipFill>
        <p:spPr>
          <a:xfrm>
            <a:off x="771527" y="1639094"/>
            <a:ext cx="5149850" cy="214868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88" y="1639093"/>
            <a:ext cx="2881313" cy="216120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7" r="3775"/>
          <a:stretch/>
        </p:blipFill>
        <p:spPr>
          <a:xfrm>
            <a:off x="8548689" y="3907631"/>
            <a:ext cx="2872509" cy="2303462"/>
          </a:xfrm>
          <a:prstGeom prst="rect">
            <a:avLst/>
          </a:prstGeom>
        </p:spPr>
      </p:pic>
      <p:pic>
        <p:nvPicPr>
          <p:cNvPr id="17" name="Picture 2" descr="Afbeeldingsresultaat voor coehoornpark arnhem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93"/>
          <a:stretch/>
        </p:blipFill>
        <p:spPr bwMode="auto">
          <a:xfrm>
            <a:off x="6029326" y="1639093"/>
            <a:ext cx="2411413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fbeeldingsresultaat voor coehoornpark arnhem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9"/>
          <a:stretch/>
        </p:blipFill>
        <p:spPr bwMode="auto">
          <a:xfrm>
            <a:off x="6029327" y="3907631"/>
            <a:ext cx="2411412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Stadstuin Doetinchem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ep 17"/>
          <p:cNvGrpSpPr/>
          <p:nvPr/>
        </p:nvGrpSpPr>
        <p:grpSpPr>
          <a:xfrm>
            <a:off x="766763" y="1628775"/>
            <a:ext cx="10658475" cy="4572000"/>
            <a:chOff x="766763" y="1628775"/>
            <a:chExt cx="10658475" cy="4572000"/>
          </a:xfrm>
        </p:grpSpPr>
        <p:pic>
          <p:nvPicPr>
            <p:cNvPr id="20" name="Picture 10" descr="F:\10 Projecten\Gemeente DOETINCHEM, Oude Amphionterrein\01 Foto's - Info Kavel\31-08-2013-Opening\hb001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2"/>
            <a:stretch>
              <a:fillRect/>
            </a:stretch>
          </p:blipFill>
          <p:spPr bwMode="auto">
            <a:xfrm>
              <a:off x="5700713" y="4552950"/>
              <a:ext cx="233997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" descr="F:\10 Projecten\Gemeente DOETINCHEM, Oude Amphionterrein\01 Foto's - Info Kavel\31-08-2013-Opening\hb001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713" y="4545013"/>
              <a:ext cx="2303462" cy="165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F:\10 Projecten\Gemeente DOETINCHEM, Oude Amphionterrein\01 Foto's - Info Kavel\31-08-2013-Opening\hb000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/>
            <a:stretch>
              <a:fillRect/>
            </a:stretch>
          </p:blipFill>
          <p:spPr bwMode="auto">
            <a:xfrm>
              <a:off x="766763" y="4545013"/>
              <a:ext cx="2417762" cy="165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Afbeelding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9"/>
            <a:stretch>
              <a:fillRect/>
            </a:stretch>
          </p:blipFill>
          <p:spPr bwMode="auto">
            <a:xfrm>
              <a:off x="8148638" y="1628775"/>
              <a:ext cx="32766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Afbeelding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35125"/>
              <a:ext cx="3529012" cy="233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Afbeelding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725" y="1628775"/>
              <a:ext cx="3636963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hthoek 26"/>
            <p:cNvSpPr/>
            <p:nvPr/>
          </p:nvSpPr>
          <p:spPr>
            <a:xfrm rot="16200000">
              <a:off x="4223544" y="619919"/>
              <a:ext cx="360363" cy="7273925"/>
            </a:xfrm>
            <a:prstGeom prst="rect">
              <a:avLst/>
            </a:prstGeom>
            <a:solidFill>
              <a:srgbClr val="798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471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Daktuin “</a:t>
            </a:r>
            <a:r>
              <a:rPr lang="nl-NL" altLang="en-US" sz="2200" dirty="0" err="1"/>
              <a:t>Iseldoks</a:t>
            </a:r>
            <a:r>
              <a:rPr lang="nl-NL" altLang="en-US" sz="2200" dirty="0"/>
              <a:t>” - Doetinchem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882650" y="1652421"/>
            <a:ext cx="10610850" cy="4649480"/>
            <a:chOff x="766763" y="1679574"/>
            <a:chExt cx="10610850" cy="4649480"/>
          </a:xfrm>
        </p:grpSpPr>
        <p:pic>
          <p:nvPicPr>
            <p:cNvPr id="13" name="Afbeelding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"/>
            <a:stretch>
              <a:fillRect/>
            </a:stretch>
          </p:blipFill>
          <p:spPr bwMode="auto">
            <a:xfrm>
              <a:off x="766763" y="4070042"/>
              <a:ext cx="6058065" cy="225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Afbeelding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" r="-1801"/>
            <a:stretch>
              <a:fillRect/>
            </a:stretch>
          </p:blipFill>
          <p:spPr bwMode="auto">
            <a:xfrm>
              <a:off x="2894013" y="1679575"/>
              <a:ext cx="2273734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Afbeelding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79574"/>
              <a:ext cx="2028818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Afbeelding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" b="14825"/>
            <a:stretch>
              <a:fillRect/>
            </a:stretch>
          </p:blipFill>
          <p:spPr bwMode="auto">
            <a:xfrm>
              <a:off x="5214155" y="1682916"/>
              <a:ext cx="1905949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Afbeelding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" r="2531"/>
            <a:stretch>
              <a:fillRect/>
            </a:stretch>
          </p:blipFill>
          <p:spPr bwMode="auto">
            <a:xfrm>
              <a:off x="6907070" y="4070042"/>
              <a:ext cx="4470543" cy="225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Afbeelding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32"/>
            <a:stretch>
              <a:fillRect/>
            </a:stretch>
          </p:blipFill>
          <p:spPr bwMode="auto">
            <a:xfrm>
              <a:off x="7201286" y="1682916"/>
              <a:ext cx="4176327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Afbeelding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4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Plantsoensingel Noord – ‘s-Heerenberg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46402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05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ep 17"/>
          <p:cNvGrpSpPr/>
          <p:nvPr/>
        </p:nvGrpSpPr>
        <p:grpSpPr>
          <a:xfrm>
            <a:off x="766763" y="1628774"/>
            <a:ext cx="10658476" cy="4572001"/>
            <a:chOff x="766763" y="1628774"/>
            <a:chExt cx="10658476" cy="4572001"/>
          </a:xfrm>
        </p:grpSpPr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9239" y="4076699"/>
              <a:ext cx="3276000" cy="2124073"/>
            </a:xfrm>
            <a:prstGeom prst="rect">
              <a:avLst/>
            </a:prstGeom>
          </p:spPr>
        </p:pic>
        <p:pic>
          <p:nvPicPr>
            <p:cNvPr id="22" name="Picture 13" descr="http://www.gelderlander.nl/multimedia/archive/02044/Noord_in_vogelvluc_2044198a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1628774"/>
              <a:ext cx="3241676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48639" y="1628774"/>
              <a:ext cx="3276600" cy="2339976"/>
            </a:xfrm>
            <a:prstGeom prst="rect">
              <a:avLst/>
            </a:prstGeom>
          </p:spPr>
        </p:pic>
        <p:pic>
          <p:nvPicPr>
            <p:cNvPr id="24" name="Afbeelding 2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5794" y="4076700"/>
              <a:ext cx="4574894" cy="2124075"/>
            </a:xfrm>
            <a:prstGeom prst="rect">
              <a:avLst/>
            </a:prstGeom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725" y="1628775"/>
              <a:ext cx="1223963" cy="2339975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3" y="1628775"/>
              <a:ext cx="2592387" cy="3632918"/>
            </a:xfrm>
            <a:prstGeom prst="rect">
              <a:avLst/>
            </a:prstGeom>
          </p:spPr>
        </p:pic>
        <p:sp>
          <p:nvSpPr>
            <p:cNvPr id="27" name="Rechthoek 26"/>
            <p:cNvSpPr/>
            <p:nvPr/>
          </p:nvSpPr>
          <p:spPr>
            <a:xfrm rot="16200000">
              <a:off x="1649414" y="4491037"/>
              <a:ext cx="827085" cy="2592387"/>
            </a:xfrm>
            <a:prstGeom prst="rect">
              <a:avLst/>
            </a:prstGeom>
            <a:solidFill>
              <a:srgbClr val="798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483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6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5603" name="Tekstvak 3"/>
          <p:cNvSpPr txBox="1">
            <a:spLocks noChangeArrowheads="1"/>
          </p:cNvSpPr>
          <p:nvPr/>
        </p:nvSpPr>
        <p:spPr bwMode="auto">
          <a:xfrm>
            <a:off x="771524" y="552450"/>
            <a:ext cx="5338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Waterschap Rijn en IJssel - Doetinchem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875826" y="1655763"/>
            <a:ext cx="10617676" cy="4652962"/>
            <a:chOff x="760055" y="1628775"/>
            <a:chExt cx="10437344" cy="4573936"/>
          </a:xfrm>
        </p:grpSpPr>
        <p:sp>
          <p:nvSpPr>
            <p:cNvPr id="2" name="Tekstvak 1"/>
            <p:cNvSpPr txBox="1"/>
            <p:nvPr/>
          </p:nvSpPr>
          <p:spPr>
            <a:xfrm>
              <a:off x="5087938" y="4403301"/>
              <a:ext cx="3779837" cy="1799410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/>
                <a:t>Verschillende wateroplossingen en –toepassingen inzichtelijk maken </a:t>
              </a:r>
            </a:p>
            <a:p>
              <a:endParaRPr lang="nl-NL" sz="1100" dirty="0"/>
            </a:p>
            <a:p>
              <a:r>
                <a:rPr lang="nl-NL" dirty="0"/>
                <a:t>Belevingswaarde voor alle gebruikers</a:t>
              </a:r>
            </a:p>
            <a:p>
              <a:endParaRPr lang="nl-NL" sz="1100" dirty="0"/>
            </a:p>
            <a:p>
              <a:r>
                <a:rPr lang="nl-NL" dirty="0"/>
                <a:t>Andere manieren van beheer, lagere kosten</a:t>
              </a:r>
            </a:p>
          </p:txBody>
        </p:sp>
        <p:pic>
          <p:nvPicPr>
            <p:cNvPr id="25604" name="Afbeelding 7" descr="definitief ontwerpklein_18-02-200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28775"/>
              <a:ext cx="42116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Afbeelding 7" descr="IMG_343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b="26753"/>
            <a:stretch>
              <a:fillRect/>
            </a:stretch>
          </p:blipFill>
          <p:spPr bwMode="auto">
            <a:xfrm>
              <a:off x="760055" y="4400550"/>
              <a:ext cx="423040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Afbeelding 19" descr="IMG_344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" r="2740"/>
            <a:stretch>
              <a:fillRect/>
            </a:stretch>
          </p:blipFill>
          <p:spPr bwMode="auto">
            <a:xfrm>
              <a:off x="8975239" y="4400550"/>
              <a:ext cx="222215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2" descr="P:\NL_nico lodewijk\100 Office\0000 Sabine\foto website\Waterschap_Rijn_en_ijsse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4"/>
            <a:stretch>
              <a:fillRect/>
            </a:stretch>
          </p:blipFill>
          <p:spPr bwMode="auto">
            <a:xfrm>
              <a:off x="7472363" y="1628775"/>
              <a:ext cx="3725036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Afbeelding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63"/>
            <a:stretch>
              <a:fillRect/>
            </a:stretch>
          </p:blipFill>
          <p:spPr bwMode="auto">
            <a:xfrm>
              <a:off x="5087938" y="1628775"/>
              <a:ext cx="22685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Afbeelding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61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 err="1"/>
              <a:t>Landart</a:t>
            </a:r>
            <a:endParaRPr lang="nl-NL" altLang="nl-NL" sz="2200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8686"/>
          <a:stretch/>
        </p:blipFill>
        <p:spPr>
          <a:xfrm>
            <a:off x="766763" y="1628775"/>
            <a:ext cx="3060700" cy="226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4003509"/>
            <a:ext cx="3069479" cy="2197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0" t="3699" r="16562" b="7135"/>
          <a:stretch/>
        </p:blipFill>
        <p:spPr>
          <a:xfrm>
            <a:off x="8579115" y="1628774"/>
            <a:ext cx="2846123" cy="457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0" t="25449" r="3518" b="8729"/>
          <a:stretch/>
        </p:blipFill>
        <p:spPr>
          <a:xfrm>
            <a:off x="3935412" y="1628775"/>
            <a:ext cx="3636963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31"/>
          <a:stretch/>
        </p:blipFill>
        <p:spPr>
          <a:xfrm>
            <a:off x="3935412" y="4005263"/>
            <a:ext cx="3636963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echthoek 23"/>
          <p:cNvSpPr/>
          <p:nvPr/>
        </p:nvSpPr>
        <p:spPr>
          <a:xfrm>
            <a:off x="7680325" y="1628775"/>
            <a:ext cx="792163" cy="4572000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3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De </a:t>
            </a:r>
            <a:r>
              <a:rPr lang="nl-NL" altLang="en-US" sz="2200" dirty="0" err="1"/>
              <a:t>Bleijke</a:t>
            </a:r>
            <a:r>
              <a:rPr lang="nl-NL" altLang="en-US" sz="2200" dirty="0"/>
              <a:t> – Hengelo (Gld.)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ep 17"/>
          <p:cNvGrpSpPr/>
          <p:nvPr/>
        </p:nvGrpSpPr>
        <p:grpSpPr>
          <a:xfrm>
            <a:off x="766761" y="1628775"/>
            <a:ext cx="10658477" cy="4572001"/>
            <a:chOff x="766761" y="1628775"/>
            <a:chExt cx="10658477" cy="4572001"/>
          </a:xfrm>
        </p:grpSpPr>
        <p:pic>
          <p:nvPicPr>
            <p:cNvPr id="25" name="Picture 7" descr="http://www.contact.nl/scripts/edoris/edoris.dll?tem=W_image_doc&amp;size=800&amp;doc_id=547616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28775"/>
              <a:ext cx="3528764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Afbeelding 2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2830" y="1628775"/>
              <a:ext cx="3672408" cy="2413000"/>
            </a:xfrm>
            <a:prstGeom prst="rect">
              <a:avLst/>
            </a:prstGeom>
          </p:spPr>
        </p:pic>
        <p:pic>
          <p:nvPicPr>
            <p:cNvPr id="28" name="Afbeelding 27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1763" y="4149725"/>
              <a:ext cx="3673475" cy="2051050"/>
            </a:xfrm>
            <a:prstGeom prst="rect">
              <a:avLst/>
            </a:prstGeom>
          </p:spPr>
        </p:pic>
        <p:pic>
          <p:nvPicPr>
            <p:cNvPr id="29" name="Afbeelding 2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761" y="4149725"/>
              <a:ext cx="3529014" cy="2051051"/>
            </a:xfrm>
            <a:prstGeom prst="rect">
              <a:avLst/>
            </a:prstGeom>
          </p:spPr>
        </p:pic>
        <p:pic>
          <p:nvPicPr>
            <p:cNvPr id="30" name="Picture 6" descr="Afbeeldingsresultaat voor dorpspark de bleijke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725" y="1628775"/>
              <a:ext cx="3240088" cy="2160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Afbeeldingsresultaat voor dorpspark de bleijke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3725" y="4408919"/>
              <a:ext cx="3240088" cy="1791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hthoek 31"/>
            <p:cNvSpPr/>
            <p:nvPr/>
          </p:nvSpPr>
          <p:spPr>
            <a:xfrm rot="16200000">
              <a:off x="5816998" y="2484039"/>
              <a:ext cx="413542" cy="3240088"/>
            </a:xfrm>
            <a:prstGeom prst="rect">
              <a:avLst/>
            </a:prstGeom>
            <a:solidFill>
              <a:srgbClr val="798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153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Buitenklaslokaal – Megchelen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ep 16"/>
          <p:cNvGrpSpPr/>
          <p:nvPr/>
        </p:nvGrpSpPr>
        <p:grpSpPr>
          <a:xfrm>
            <a:off x="766763" y="1441371"/>
            <a:ext cx="10363890" cy="4546806"/>
            <a:chOff x="766763" y="1441371"/>
            <a:chExt cx="10363890" cy="4546806"/>
          </a:xfrm>
        </p:grpSpPr>
        <p:pic>
          <p:nvPicPr>
            <p:cNvPr id="20" name="Picture 2" descr="P:\Persuitingen\2010\Foto's projecten Nico Wissing_kunstboek\Schooltuin Megchelen\1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7239" y="1441371"/>
              <a:ext cx="1193805" cy="1813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7293" y="3764543"/>
              <a:ext cx="5130781" cy="2223634"/>
            </a:xfrm>
            <a:prstGeom prst="rect">
              <a:avLst/>
            </a:prstGeom>
          </p:spPr>
        </p:pic>
        <p:pic>
          <p:nvPicPr>
            <p:cNvPr id="33" name="Picture 2" descr="F:\Arterr@ _ Originele foto's\Arterr@\SCHOOL MEGCHELEN\Opening\36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293" y="1441371"/>
              <a:ext cx="3391294" cy="22089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4" name="Afbeelding 33" descr="greencourts-logo3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763" y="3342649"/>
              <a:ext cx="1221757" cy="1182183"/>
            </a:xfrm>
            <a:prstGeom prst="rect">
              <a:avLst/>
            </a:prstGeom>
          </p:spPr>
        </p:pic>
        <p:pic>
          <p:nvPicPr>
            <p:cNvPr id="35" name="Afbeelding 3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240" y="4612218"/>
              <a:ext cx="1197864" cy="1375959"/>
            </a:xfrm>
            <a:prstGeom prst="rect">
              <a:avLst/>
            </a:prstGeom>
          </p:spPr>
        </p:pic>
        <p:pic>
          <p:nvPicPr>
            <p:cNvPr id="36" name="Afbeelding 3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903" y="3767328"/>
              <a:ext cx="3846750" cy="2185194"/>
            </a:xfrm>
            <a:prstGeom prst="rect">
              <a:avLst/>
            </a:prstGeom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5904" y="1463039"/>
              <a:ext cx="2736440" cy="2187293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4835" y="1463040"/>
              <a:ext cx="2769629" cy="2193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4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hthoek 14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6" name="Rechthoek 15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000" dirty="0" err="1"/>
              <a:t>Azora</a:t>
            </a:r>
            <a:r>
              <a:rPr lang="nl-NL" altLang="en-US" sz="2000" dirty="0"/>
              <a:t> Den Es – Varsseveld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51" y="1556263"/>
            <a:ext cx="3211606" cy="49239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66" y="1556264"/>
            <a:ext cx="3602741" cy="26906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9" y="4301766"/>
            <a:ext cx="3267613" cy="21784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6" y="4311199"/>
            <a:ext cx="1687021" cy="2200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1" y="1530291"/>
            <a:ext cx="4004115" cy="271657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56" y="4311199"/>
            <a:ext cx="2605586" cy="216897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8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355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6045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/>
              <a:t>Solarpark De Kwekerij - Hengelo (Gelderland)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882650" y="1655763"/>
            <a:ext cx="10610850" cy="4652962"/>
            <a:chOff x="766763" y="1628775"/>
            <a:chExt cx="10426220" cy="4572000"/>
          </a:xfrm>
        </p:grpSpPr>
        <p:pic>
          <p:nvPicPr>
            <p:cNvPr id="23556" name="Afbeelding 8" descr="03-08--2012_concept ontwerp 3-Totaal ontwerp A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5" t="7333" r="1433" b="14027"/>
            <a:stretch>
              <a:fillRect/>
            </a:stretch>
          </p:blipFill>
          <p:spPr bwMode="auto">
            <a:xfrm>
              <a:off x="766763" y="1628775"/>
              <a:ext cx="334962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Afbeelding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2" r="15643" b="33728"/>
            <a:stretch>
              <a:fillRect/>
            </a:stretch>
          </p:blipFill>
          <p:spPr bwMode="auto">
            <a:xfrm>
              <a:off x="4224338" y="1633538"/>
              <a:ext cx="2950214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Afbeelding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"/>
            <a:stretch>
              <a:fillRect/>
            </a:stretch>
          </p:blipFill>
          <p:spPr bwMode="auto">
            <a:xfrm>
              <a:off x="7255014" y="1641475"/>
              <a:ext cx="3937969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Afbeelding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" t="16032" b="11949"/>
            <a:stretch>
              <a:fillRect/>
            </a:stretch>
          </p:blipFill>
          <p:spPr bwMode="auto">
            <a:xfrm>
              <a:off x="5558613" y="3933825"/>
              <a:ext cx="5634370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hoek 11"/>
            <p:cNvSpPr/>
            <p:nvPr/>
          </p:nvSpPr>
          <p:spPr>
            <a:xfrm rot="16200000">
              <a:off x="3702844" y="4455319"/>
              <a:ext cx="2266950" cy="1223962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" name="Tekstvak 1"/>
            <p:cNvSpPr txBox="1"/>
            <p:nvPr/>
          </p:nvSpPr>
          <p:spPr>
            <a:xfrm>
              <a:off x="4202113" y="4076701"/>
              <a:ext cx="1079500" cy="36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</p:grpSp>
      <p:pic>
        <p:nvPicPr>
          <p:cNvPr id="20" name="Afbeelding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2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6"/>
          <p:cNvGrpSpPr>
            <a:grpSpLocks/>
          </p:cNvGrpSpPr>
          <p:nvPr/>
        </p:nvGrpSpPr>
        <p:grpSpPr bwMode="auto">
          <a:xfrm>
            <a:off x="0" y="0"/>
            <a:ext cx="12192000" cy="6858001"/>
            <a:chOff x="16902" y="13648"/>
            <a:chExt cx="12158195" cy="6858000"/>
          </a:xfrm>
        </p:grpSpPr>
        <p:pic>
          <p:nvPicPr>
            <p:cNvPr id="16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5603" name="Tekstvak 3"/>
          <p:cNvSpPr txBox="1">
            <a:spLocks noChangeArrowheads="1"/>
          </p:cNvSpPr>
          <p:nvPr/>
        </p:nvSpPr>
        <p:spPr bwMode="auto">
          <a:xfrm>
            <a:off x="789109" y="550809"/>
            <a:ext cx="4649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Voedselpark Achterhoek</a:t>
            </a:r>
          </a:p>
        </p:txBody>
      </p:sp>
      <p:grpSp>
        <p:nvGrpSpPr>
          <p:cNvPr id="19" name="Groep 18"/>
          <p:cNvGrpSpPr/>
          <p:nvPr/>
        </p:nvGrpSpPr>
        <p:grpSpPr>
          <a:xfrm>
            <a:off x="1529396" y="1495118"/>
            <a:ext cx="9955761" cy="4982522"/>
            <a:chOff x="-277" y="870470"/>
            <a:chExt cx="12198625" cy="5366432"/>
          </a:xfrm>
        </p:grpSpPr>
        <p:pic>
          <p:nvPicPr>
            <p:cNvPr id="21" name="Picture 48" descr="W:\10_Projecten _SNW\Pioneering\02 Ontwerp\05 Presentaties + afbeeldingen\Referentiebeelden\01_Referentiebeelden_DEFINITIEF_09-11-2018\bijenkaste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26956" y="4532871"/>
              <a:ext cx="2365044" cy="1703087"/>
            </a:xfrm>
            <a:prstGeom prst="rect">
              <a:avLst/>
            </a:prstGeom>
            <a:noFill/>
          </p:spPr>
        </p:pic>
        <p:pic>
          <p:nvPicPr>
            <p:cNvPr id="22" name="Picture 52" descr="W:\10_Projecten _SNW\Pioneering\02 Ontwerp\05 Presentaties + afbeeldingen\Referentiebeelden\01_Referentiebeelden_DEFINITIEF_09-11-2018\dsc_0098.jpg"/>
            <p:cNvPicPr>
              <a:picLocks noChangeAspect="1" noChangeArrowheads="1"/>
            </p:cNvPicPr>
            <p:nvPr/>
          </p:nvPicPr>
          <p:blipFill>
            <a:blip r:embed="rId5" cstate="print"/>
            <a:srcRect r="7990"/>
            <a:stretch>
              <a:fillRect/>
            </a:stretch>
          </p:blipFill>
          <p:spPr bwMode="auto">
            <a:xfrm>
              <a:off x="-277" y="3620655"/>
              <a:ext cx="2238243" cy="1621735"/>
            </a:xfrm>
            <a:prstGeom prst="rect">
              <a:avLst/>
            </a:prstGeom>
            <a:noFill/>
          </p:spPr>
        </p:pic>
        <p:pic>
          <p:nvPicPr>
            <p:cNvPr id="23" name="Picture 67" descr="W:\10_Projecten _SNW\Pioneering\02 Ontwerp\05 Presentaties + afbeeldingen\Referentiebeelden\01_Referentiebeelden_DEFINITIEF_09-11-2018\bed-en-breakfast_20131231085317-zietkant_voorjaar_2009_010[1].jpg"/>
            <p:cNvPicPr>
              <a:picLocks noChangeAspect="1" noChangeArrowheads="1"/>
            </p:cNvPicPr>
            <p:nvPr/>
          </p:nvPicPr>
          <p:blipFill>
            <a:blip r:embed="rId6" cstate="print"/>
            <a:srcRect b="7682"/>
            <a:stretch>
              <a:fillRect/>
            </a:stretch>
          </p:blipFill>
          <p:spPr bwMode="auto">
            <a:xfrm>
              <a:off x="0" y="5081190"/>
              <a:ext cx="2222277" cy="1155712"/>
            </a:xfrm>
            <a:prstGeom prst="rect">
              <a:avLst/>
            </a:prstGeom>
            <a:noFill/>
          </p:spPr>
        </p:pic>
        <p:pic>
          <p:nvPicPr>
            <p:cNvPr id="24" name="Picture 74" descr="W:\10_Projecten _SNW\Pioneering\02 Ontwerp\05 Presentaties + afbeeldingen\Referentiebeelden\01_Referentiebeelden_DEFINITIEF_09-11-2018\agroforestry koe (2)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891674" y="3350282"/>
              <a:ext cx="2300326" cy="1232812"/>
            </a:xfrm>
            <a:prstGeom prst="rect">
              <a:avLst/>
            </a:prstGeom>
            <a:noFill/>
          </p:spPr>
        </p:pic>
        <p:pic>
          <p:nvPicPr>
            <p:cNvPr id="25" name="Picture 75" descr="W:\10_Projecten _SNW\Pioneering\02 Ontwerp\05 Presentaties + afbeeldingen\Referentiebeelden\01_Referentiebeelden_DEFINITIEF_09-11-2018\wadi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2011938"/>
              <a:ext cx="2270833" cy="1680134"/>
            </a:xfrm>
            <a:prstGeom prst="rect">
              <a:avLst/>
            </a:prstGeom>
            <a:noFill/>
          </p:spPr>
        </p:pic>
        <p:pic>
          <p:nvPicPr>
            <p:cNvPr id="28" name="Picture 78" descr="W:\10_Projecten _SNW\Pioneering\02 Ontwerp\05 Presentaties + afbeeldingen\Referentiebeelden\01_Referentiebeelden_DEFINITIEF_09-11-2018\agroforestry (5).jpg"/>
            <p:cNvPicPr>
              <a:picLocks noChangeAspect="1" noChangeArrowheads="1"/>
            </p:cNvPicPr>
            <p:nvPr/>
          </p:nvPicPr>
          <p:blipFill>
            <a:blip r:embed="rId9" cstate="print"/>
            <a:srcRect l="11163" r="28591"/>
            <a:stretch>
              <a:fillRect/>
            </a:stretch>
          </p:blipFill>
          <p:spPr bwMode="auto">
            <a:xfrm>
              <a:off x="9856973" y="872237"/>
              <a:ext cx="2341375" cy="1295456"/>
            </a:xfrm>
            <a:prstGeom prst="rect">
              <a:avLst/>
            </a:prstGeom>
            <a:noFill/>
          </p:spPr>
        </p:pic>
        <p:pic>
          <p:nvPicPr>
            <p:cNvPr id="29" name="Picture 90" descr="W:\10_Projecten _SNW\Pioneering\02 Ontwerp\05 Presentaties + afbeeldingen\Referentiebeelden\01_Referentiebeelden_DEFINITIEF_09-11-2018\LAndwinkel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277" y="870470"/>
              <a:ext cx="2227749" cy="1188947"/>
            </a:xfrm>
            <a:prstGeom prst="rect">
              <a:avLst/>
            </a:prstGeom>
            <a:noFill/>
          </p:spPr>
        </p:pic>
        <p:pic>
          <p:nvPicPr>
            <p:cNvPr id="30" name="Picture 91" descr="W:\10_Projecten _SNW\Pioneering\02 Ontwerp\05 Presentaties + afbeeldingen\Referentiebeelden\01_Referentiebeelden_DEFINITIEF_09-11-2018\HL_Moesgaard-Museum_©HuftonCrow_070-1200px.jpg"/>
            <p:cNvPicPr>
              <a:picLocks noChangeAspect="1" noChangeArrowheads="1"/>
            </p:cNvPicPr>
            <p:nvPr/>
          </p:nvPicPr>
          <p:blipFill>
            <a:blip r:embed="rId11" cstate="print"/>
            <a:srcRect t="12952"/>
            <a:stretch>
              <a:fillRect/>
            </a:stretch>
          </p:blipFill>
          <p:spPr bwMode="auto">
            <a:xfrm>
              <a:off x="9863323" y="2009657"/>
              <a:ext cx="2328677" cy="1340625"/>
            </a:xfrm>
            <a:prstGeom prst="rect">
              <a:avLst/>
            </a:prstGeom>
            <a:noFill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34082" t="31305" r="36043" b="30652"/>
            <a:stretch/>
          </p:blipFill>
          <p:spPr bwMode="auto">
            <a:xfrm>
              <a:off x="2229663" y="870470"/>
              <a:ext cx="7662011" cy="5366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Afbeelding 3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amping de Kei, een minicamping in de Achterhoek, noabers ..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/>
          <a:stretch/>
        </p:blipFill>
        <p:spPr bwMode="auto">
          <a:xfrm>
            <a:off x="3339548" y="1495118"/>
            <a:ext cx="6286184" cy="50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4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Beele Campus - Aalten</a:t>
            </a:r>
          </a:p>
        </p:txBody>
      </p:sp>
      <p:grpSp>
        <p:nvGrpSpPr>
          <p:cNvPr id="35" name="Groep 34"/>
          <p:cNvGrpSpPr/>
          <p:nvPr/>
        </p:nvGrpSpPr>
        <p:grpSpPr>
          <a:xfrm>
            <a:off x="766763" y="1628774"/>
            <a:ext cx="10658475" cy="4572001"/>
            <a:chOff x="766763" y="1628774"/>
            <a:chExt cx="10658475" cy="4572001"/>
          </a:xfrm>
        </p:grpSpPr>
        <p:pic>
          <p:nvPicPr>
            <p:cNvPr id="36" name="Afbeelding 3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763" y="1628775"/>
              <a:ext cx="6445250" cy="4572000"/>
            </a:xfrm>
            <a:prstGeom prst="rect">
              <a:avLst/>
            </a:prstGeom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4175" y="1628774"/>
              <a:ext cx="3421063" cy="2232026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4175" y="3968749"/>
              <a:ext cx="3421063" cy="2232025"/>
            </a:xfrm>
            <a:prstGeom prst="rect">
              <a:avLst/>
            </a:prstGeom>
          </p:spPr>
        </p:pic>
        <p:sp>
          <p:nvSpPr>
            <p:cNvPr id="39" name="Rechthoek 38"/>
            <p:cNvSpPr/>
            <p:nvPr/>
          </p:nvSpPr>
          <p:spPr>
            <a:xfrm rot="16200000">
              <a:off x="5322094" y="3626644"/>
              <a:ext cx="4572000" cy="576262"/>
            </a:xfrm>
            <a:prstGeom prst="rect">
              <a:avLst/>
            </a:prstGeom>
            <a:solidFill>
              <a:srgbClr val="798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0" name="Afbeelding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1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Rivierduinen, Silvolde</a:t>
            </a:r>
          </a:p>
        </p:txBody>
      </p:sp>
      <p:pic>
        <p:nvPicPr>
          <p:cNvPr id="40" name="Afbeelding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2AFD9F6-614A-486F-8F59-77330667C3FD}"/>
              </a:ext>
            </a:extLst>
          </p:cNvPr>
          <p:cNvSpPr txBox="1"/>
          <p:nvPr/>
        </p:nvSpPr>
        <p:spPr>
          <a:xfrm>
            <a:off x="6986726" y="1846555"/>
            <a:ext cx="41281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Natuurherstel combineren met huizenbouw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Oorspronkelijke rivierduinen herstellen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Terugkeer oorspronkelijke flora en 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Sociale cohesie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Autoluw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Balans tussen groen en gebouw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C35020-89F1-4136-A010-DBE112108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14" y="1439397"/>
            <a:ext cx="4869578" cy="49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AOC schooltuin - Doetinchem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ep 15"/>
          <p:cNvGrpSpPr/>
          <p:nvPr/>
        </p:nvGrpSpPr>
        <p:grpSpPr>
          <a:xfrm>
            <a:off x="766763" y="1375116"/>
            <a:ext cx="10621962" cy="4866949"/>
            <a:chOff x="766763" y="1375116"/>
            <a:chExt cx="10621962" cy="4866949"/>
          </a:xfrm>
        </p:grpSpPr>
        <p:pic>
          <p:nvPicPr>
            <p:cNvPr id="17" name="Afbeelding 1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524" y="3293617"/>
              <a:ext cx="5766201" cy="2948448"/>
            </a:xfrm>
            <a:prstGeom prst="rect">
              <a:avLst/>
            </a:prstGeom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299" y="4305670"/>
              <a:ext cx="4643026" cy="1931618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763" y="1376362"/>
              <a:ext cx="4646562" cy="2884919"/>
            </a:xfrm>
            <a:prstGeom prst="rect">
              <a:avLst/>
            </a:prstGeom>
          </p:spPr>
        </p:pic>
        <p:pic>
          <p:nvPicPr>
            <p:cNvPr id="33" name="Afbeelding 3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72"/>
            <a:stretch/>
          </p:blipFill>
          <p:spPr>
            <a:xfrm>
              <a:off x="5622524" y="1375116"/>
              <a:ext cx="2641261" cy="1803091"/>
            </a:xfrm>
            <a:prstGeom prst="rect">
              <a:avLst/>
            </a:prstGeom>
          </p:spPr>
        </p:pic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7974" y="1375116"/>
              <a:ext cx="3060751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2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hoek 1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De Urban Oasis – DRU Ulft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ep 2"/>
          <p:cNvGrpSpPr/>
          <p:nvPr/>
        </p:nvGrpSpPr>
        <p:grpSpPr>
          <a:xfrm>
            <a:off x="503921" y="2257296"/>
            <a:ext cx="11199129" cy="3091955"/>
            <a:chOff x="498475" y="1991766"/>
            <a:chExt cx="11199129" cy="3091955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7188" y="1991766"/>
              <a:ext cx="5470416" cy="3091955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475" y="1991766"/>
              <a:ext cx="5728713" cy="3091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2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ep 1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46104" name="Afbeelding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0"/>
              <a:ext cx="1215819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>
              <a:off x="504496" y="385763"/>
              <a:ext cx="11183006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13995" y="1123950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sp>
        <p:nvSpPr>
          <p:cNvPr id="4608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640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Stad van de toekomst</a:t>
            </a:r>
          </a:p>
        </p:txBody>
      </p:sp>
      <p:grpSp>
        <p:nvGrpSpPr>
          <p:cNvPr id="46084" name="Groep 7179"/>
          <p:cNvGrpSpPr>
            <a:grpSpLocks/>
          </p:cNvGrpSpPr>
          <p:nvPr/>
        </p:nvGrpSpPr>
        <p:grpSpPr bwMode="auto">
          <a:xfrm>
            <a:off x="766763" y="1628775"/>
            <a:ext cx="10658475" cy="4572000"/>
            <a:chOff x="448462" y="1494564"/>
            <a:chExt cx="11264113" cy="4831791"/>
          </a:xfrm>
        </p:grpSpPr>
        <p:pic>
          <p:nvPicPr>
            <p:cNvPr id="46086" name="Afbeelding 71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3" t="12593" r="4404" b="24687"/>
            <a:stretch>
              <a:fillRect/>
            </a:stretch>
          </p:blipFill>
          <p:spPr bwMode="auto">
            <a:xfrm>
              <a:off x="448462" y="1494564"/>
              <a:ext cx="11264113" cy="483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087" name="Groep 20"/>
            <p:cNvGrpSpPr>
              <a:grpSpLocks/>
            </p:cNvGrpSpPr>
            <p:nvPr/>
          </p:nvGrpSpPr>
          <p:grpSpPr bwMode="auto">
            <a:xfrm>
              <a:off x="766763" y="1628775"/>
              <a:ext cx="10583725" cy="4641574"/>
              <a:chOff x="204980" y="1020050"/>
              <a:chExt cx="11539165" cy="506059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943" y="2962623"/>
                <a:ext cx="3270537" cy="157307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26" name="Rechte verbindingslijn 25"/>
              <p:cNvCxnSpPr/>
              <p:nvPr/>
            </p:nvCxnSpPr>
            <p:spPr>
              <a:xfrm flipH="1" flipV="1">
                <a:off x="4966786" y="2470580"/>
                <a:ext cx="254254" cy="39326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/>
            </p:nvCxnSpPr>
            <p:spPr>
              <a:xfrm flipV="1">
                <a:off x="7079465" y="2245593"/>
                <a:ext cx="903605" cy="68776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>
                <a:endCxn id="22" idx="3"/>
              </p:cNvCxnSpPr>
              <p:nvPr/>
            </p:nvCxnSpPr>
            <p:spPr>
              <a:xfrm flipH="1">
                <a:off x="3567479" y="3493079"/>
                <a:ext cx="1154199" cy="25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/>
            </p:nvCxnSpPr>
            <p:spPr>
              <a:xfrm flipH="1">
                <a:off x="5588700" y="3965002"/>
                <a:ext cx="140846" cy="74629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>
                <a:stCxn id="40" idx="1"/>
              </p:cNvCxnSpPr>
              <p:nvPr/>
            </p:nvCxnSpPr>
            <p:spPr>
              <a:xfrm flipH="1" flipV="1">
                <a:off x="7333718" y="3752820"/>
                <a:ext cx="1940739" cy="76824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94" name="Tekstvak 33"/>
              <p:cNvSpPr txBox="1">
                <a:spLocks noChangeArrowheads="1"/>
              </p:cNvSpPr>
              <p:nvPr/>
            </p:nvSpPr>
            <p:spPr bwMode="auto">
              <a:xfrm>
                <a:off x="5265550" y="2854872"/>
                <a:ext cx="2361467" cy="906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400"/>
                  <a:t>Stad van de toekomst</a:t>
                </a:r>
              </a:p>
            </p:txBody>
          </p:sp>
          <p:pic>
            <p:nvPicPr>
              <p:cNvPr id="35" name="Afbeelding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1620" y="1020050"/>
                <a:ext cx="2672302" cy="15260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096" name="Tekstvak 35"/>
              <p:cNvSpPr txBox="1">
                <a:spLocks noChangeArrowheads="1"/>
              </p:cNvSpPr>
              <p:nvPr/>
            </p:nvSpPr>
            <p:spPr bwMode="auto">
              <a:xfrm>
                <a:off x="2910211" y="2512036"/>
                <a:ext cx="2211902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Groene architectuur</a:t>
                </a:r>
              </a:p>
            </p:txBody>
          </p:sp>
          <p:sp>
            <p:nvSpPr>
              <p:cNvPr id="46097" name="Tekstvak 36"/>
              <p:cNvSpPr txBox="1">
                <a:spLocks noChangeArrowheads="1"/>
              </p:cNvSpPr>
              <p:nvPr/>
            </p:nvSpPr>
            <p:spPr bwMode="auto">
              <a:xfrm>
                <a:off x="204980" y="4540862"/>
                <a:ext cx="31833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Luchtzuiverend indoor groen</a:t>
                </a:r>
              </a:p>
            </p:txBody>
          </p:sp>
          <p:pic>
            <p:nvPicPr>
              <p:cNvPr id="38" name="Afbeelding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0076" y="4435409"/>
                <a:ext cx="3050689" cy="13149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099" name="Tekstvak 38"/>
              <p:cNvSpPr txBox="1">
                <a:spLocks noChangeArrowheads="1"/>
              </p:cNvSpPr>
              <p:nvPr/>
            </p:nvSpPr>
            <p:spPr bwMode="auto">
              <a:xfrm>
                <a:off x="4112549" y="5711523"/>
                <a:ext cx="2459244" cy="369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Schone mobiliteit </a:t>
                </a:r>
              </a:p>
            </p:txBody>
          </p:sp>
          <p:pic>
            <p:nvPicPr>
              <p:cNvPr id="40" name="Afbeelding 3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5299" y="3611074"/>
                <a:ext cx="2468846" cy="181933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101" name="Tekstvak 40"/>
              <p:cNvSpPr txBox="1">
                <a:spLocks noChangeArrowheads="1"/>
              </p:cNvSpPr>
              <p:nvPr/>
            </p:nvSpPr>
            <p:spPr bwMode="auto">
              <a:xfrm>
                <a:off x="9206835" y="5448478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Verbinding met groen</a:t>
                </a:r>
              </a:p>
            </p:txBody>
          </p:sp>
          <p:sp>
            <p:nvSpPr>
              <p:cNvPr id="46102" name="Tekstvak 41"/>
              <p:cNvSpPr txBox="1">
                <a:spLocks noChangeArrowheads="1"/>
              </p:cNvSpPr>
              <p:nvPr/>
            </p:nvSpPr>
            <p:spPr bwMode="auto">
              <a:xfrm>
                <a:off x="7882695" y="2701791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Stadslandbouw</a:t>
                </a:r>
              </a:p>
            </p:txBody>
          </p:sp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98928" y="1127977"/>
                <a:ext cx="2944946" cy="1574906"/>
              </a:xfrm>
              <a:prstGeom prst="rect">
                <a:avLst/>
              </a:prstGeom>
              <a:ln w="285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pic>
        <p:nvPicPr>
          <p:cNvPr id="28" name="Afbeelding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411436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1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Tuin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"/>
          <a:stretch/>
        </p:blipFill>
        <p:spPr>
          <a:xfrm>
            <a:off x="2532063" y="1628775"/>
            <a:ext cx="3052273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117" y="4005264"/>
            <a:ext cx="1800000" cy="1116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117" y="5229225"/>
            <a:ext cx="1800000" cy="97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96" y="4005262"/>
            <a:ext cx="1646633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" descr="https://attachment.outlook.office.net/owa/jurre-wissing@hotmail.com/service.svc/s/GetAttachmentThumbnail?id=AQMkADAwATZiZmYAZC1jZGEwLWExYzEtMDACLTAwCgBGAAAD7NhGn%2BdvtEC4m6WmcwN%2FUAcA%2F1kd2LzcAkO8rF7prW%2FZNwAAAgEMAAAA%2F1kd2LzcAkO8rF7prW%2FZNwACFOqUEwAAAAESABAAWNw%2F%2FZk510mjOPOsPjysKA%3D%3D&amp;thumbnailType=2&amp;X-OWA-CANARY=LJQVQyKrakmE4xRQExxx4UCaLzHtVNUY6ztJkClPJqsabYexGNDfxGXvU1Wsb-_OrWjIBftpoQ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4"/>
          <a:stretch/>
        </p:blipFill>
        <p:spPr bwMode="auto">
          <a:xfrm>
            <a:off x="6330813" y="1628775"/>
            <a:ext cx="3329125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attachment.outlook.office.net/owa/jurre-wissing@hotmail.com/service.svc/s/GetAttachmentThumbnail?id=AQMkADAwATZiZmYAZC1jZGEwLWExYzEtMDACLTAwCgBGAAAD7NhGn%2BdvtEC4m6WmcwN%2FUAcA%2F1kd2LzcAkO8rF7prW%2FZNwAAAgEMAAAA%2F1kd2LzcAkO8rF7prW%2FZNwACFOqUFAAAAAESABAAo%2BFCuFdMXUCRW2hnTH%2FHLw%3D%3D&amp;thumbnailType=2&amp;X-OWA-CANARY=jYbViqin9ECGBpdhH1cqvmDgtkbtVNUYr6Q7Av5hMQMcPdLDvVut5Py2i_CUVvF4nTEDmpBwdU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079" y="4005262"/>
            <a:ext cx="1549400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attachment.outlook.office.net/owa/jurre-wissing@hotmail.com/service.svc/s/GetAttachmentThumbnail?id=AQMkADAwATZiZmYAZC1jZGEwLWExYzEtMDACLTAwCgBGAAAD7NhGn%2BdvtEC4m6WmcwN%2FUAcA%2F1kd2LzcAkO8rF7prW%2FZNwAAAgEMAAAA%2F1kd2LzcAkO8rF7prW%2FZNwACFOqUFQAAAAESABAAlqLmpjBSMki9VpXZz7iN2Q%3D%3D&amp;thumbnailType=2&amp;X-OWA-CANARY=jYbViqin9ECGBpdhH1cqvmDgtkbtVNUYr6Q7Av5hMQMcPdLDvVut5Py2i_CUVvF4nTEDmpBwdU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005263"/>
            <a:ext cx="1584325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s://attachment.outlook.office.net/owa/jurre-wissing@hotmail.com/service.svc/s/GetAttachmentThumbnail?id=AQMkADAwATZiZmYAZC1jZGEwLWExYzEtMDACLTAwCgBGAAAD7NhGn%2BdvtEC4m6WmcwN%2FUAcA%2F1kd2LzcAkO8rF7prW%2FZNwAAAgEMAAAA%2F1kd2LzcAkO8rF7prW%2FZNwACFOqUFQAAAAESABAAggvG3EO%2B6Ui%2BIqHja3jS4Q%3D%3D&amp;thumbnailType=2&amp;X-OWA-CANARY=jYbViqin9ECGBpdhH1cqvmDgtkbtVNUYr6Q7Av5hMQMcPdLDvVut5Py2i_CUVvF4nTEDmpBwdU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42" y="4005262"/>
            <a:ext cx="1691574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148" y="1628775"/>
            <a:ext cx="1585065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16" descr="https://attachment.outlook.office.net/owa/jurre-wissing@hotmail.com/service.svc/s/GetAttachmentThumbnail?id=AQMkADAwATZiZmYAZC1jZGEwLWExYzEtMDACLTAwCgBGAAAD7NhGn%2BdvtEC4m6WmcwN%2FUAcA%2F1kd2LzcAkO8rF7prW%2FZNwAAAgEMAAAA%2F1kd2LzcAkO8rF7prW%2FZNwACFOqUHAAAAAESABAA29W8bW0AtIlDu5Eqz14CBFg%3D&amp;thumbnailType=2&amp;X-OWA-CANARY=4uEw7XAwbkCCRtBFIVlpncAgF9fwVNUY1eAqBlQvc7cj0Dev7qJs7Cstts_irswlMxxBW6B7XK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NTI4NSwibmJmIjoxNTE1MjM0Njg1fQ.C9ZK7M4O7snjt6nshIb1MooXFRY8tQk9jcv-Xo4N-ZWFUuAmaeBECTO1XnBFmmz9sx1ecCkFkdru-wB71I6u2wHXLnoFZNJmO7ZaDDGRkUDmDkd16UEodBwsAYi65C_mKFCml5C4zpiGrXquUg01vn5DBun9zAnbxsM-PEmSRMUxuFuCUPXqqtC99nxdL3UL70iSrL08ElvDbmGDyESrUFQXeJiSCOBB-aWY7C-psQkjR_p6zxj89tRTRWoUiDnU8l-b4ipRZ3rQMZRPrSTnYt9YWr_PkUI8Ug_bY2_H7qS-vg-9A0VY_-WnwK6CjlQFyapy2ZIyqEEY6qy2dAyDdw&amp;owa=outlook.live.com&amp;isc=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404" y="4005263"/>
            <a:ext cx="1646634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https://attachment.outlook.office.net/owa/jurre-wissing@hotmail.com/service.svc/s/GetAttachmentThumbnail?id=AQMkADAwATZiZmYAZC1jZGEwLWExYzEtMDACLTAwCgBGAAAD7NhGn%2BdvtEC4m6WmcwN%2FUAcA%2F1kd2LzcAkO8rF7prW%2FZNwAAAgEMAAAA%2F1kd2LzcAkO8rF7prW%2FZNwACFOqUHAAAAAESABAAEWInMpxNL0WHhluhabV60Q%3D%3D&amp;thumbnailType=2&amp;X-OWA-CANARY=4uEw7XAwbkCCRtBFIVlpncAgF9fwVNUY1eAqBlQvc7cj0Dev7qJs7Cstts_irswlMxxBW6B7XK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NTI4NSwibmJmIjoxNTE1MjM0Njg1fQ.C9ZK7M4O7snjt6nshIb1MooXFRY8tQk9jcv-Xo4N-ZWFUuAmaeBECTO1XnBFmmz9sx1ecCkFkdru-wB71I6u2wHXLnoFZNJmO7ZaDDGRkUDmDkd16UEodBwsAYi65C_mKFCml5C4zpiGrXquUg01vn5DBun9zAnbxsM-PEmSRMUxuFuCUPXqqtC99nxdL3UL70iSrL08ElvDbmGDyESrUFQXeJiSCOBB-aWY7C-psQkjR_p6zxj89tRTRWoUiDnU8l-b4ipRZ3rQMZRPrSTnYt9YWr_PkUI8Ug_bY2_H7qS-vg-9A0VY_-WnwK6CjlQFyapy2ZIyqEEY6qy2dAyDdw&amp;owa=outlook.live.com&amp;isc=1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13" y="1628775"/>
            <a:ext cx="1549400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hoek 31"/>
          <p:cNvSpPr/>
          <p:nvPr/>
        </p:nvSpPr>
        <p:spPr>
          <a:xfrm>
            <a:off x="5700712" y="1628775"/>
            <a:ext cx="503237" cy="2268538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1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  <a:solidFill>
            <a:srgbClr val="A6B727"/>
          </a:solidFill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  <a:grpFill/>
          </p:spPr>
        </p:pic>
        <p:sp>
          <p:nvSpPr>
            <p:cNvPr id="13" name="Rechthoek 12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grpFill/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771525" y="552450"/>
            <a:ext cx="8285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orbel" panose="020B0503020204020204" pitchFamily="34" charset="0"/>
              </a:rPr>
              <a:t>Parliament of </a:t>
            </a:r>
            <a:r>
              <a:rPr lang="nl-NL" sz="2200" dirty="0" err="1">
                <a:latin typeface="Corbel" panose="020B0503020204020204" pitchFamily="34" charset="0"/>
              </a:rPr>
              <a:t>things</a:t>
            </a:r>
            <a:r>
              <a:rPr lang="nl-NL" sz="2200" dirty="0">
                <a:latin typeface="Corbel" panose="020B0503020204020204" pitchFamily="34" charset="0"/>
              </a:rPr>
              <a:t> - Stem voor alles om ons heen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1628776"/>
            <a:ext cx="5653088" cy="3296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5890025" y="1787388"/>
            <a:ext cx="1433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THE 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TREE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THAT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OWNS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ITSELF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t="33576" b="34071"/>
          <a:stretch/>
        </p:blipFill>
        <p:spPr>
          <a:xfrm>
            <a:off x="5173534" y="5049838"/>
            <a:ext cx="6251704" cy="1150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53" r="25101"/>
          <a:stretch/>
        </p:blipFill>
        <p:spPr>
          <a:xfrm>
            <a:off x="766763" y="1628775"/>
            <a:ext cx="4904946" cy="1842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" t="1548" r="2399" b="15310"/>
          <a:stretch/>
        </p:blipFill>
        <p:spPr>
          <a:xfrm>
            <a:off x="766762" y="3573463"/>
            <a:ext cx="4331219" cy="262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hthoek 15"/>
          <p:cNvSpPr/>
          <p:nvPr/>
        </p:nvSpPr>
        <p:spPr>
          <a:xfrm rot="16200000">
            <a:off x="4727575" y="4041775"/>
            <a:ext cx="1368425" cy="431800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436" y="408105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6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  <a:ln>
              <a:solidFill>
                <a:srgbClr val="A6B727"/>
              </a:solidFill>
            </a:ln>
          </p:spPr>
        </p:pic>
        <p:sp>
          <p:nvSpPr>
            <p:cNvPr id="12" name="Rechthoek 11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7597" t="16531" r="26416" b="14371"/>
          <a:stretch/>
        </p:blipFill>
        <p:spPr>
          <a:xfrm>
            <a:off x="8183564" y="4041775"/>
            <a:ext cx="3238416" cy="215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l="27531" t="5068" r="20767" b="15046"/>
          <a:stretch/>
        </p:blipFill>
        <p:spPr>
          <a:xfrm>
            <a:off x="766763" y="4041775"/>
            <a:ext cx="2406316" cy="2158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463" y="1628776"/>
            <a:ext cx="5152776" cy="190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3" y="1628776"/>
            <a:ext cx="5400675" cy="190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771525" y="552450"/>
            <a:ext cx="651464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200" dirty="0" err="1">
                <a:latin typeface="Corbel" panose="020B0503020204020204" pitchFamily="34" charset="0"/>
              </a:rPr>
              <a:t>Biomimicry</a:t>
            </a:r>
            <a:r>
              <a:rPr lang="nl-NL" sz="2200" dirty="0">
                <a:latin typeface="Corbel" panose="020B0503020204020204" pitchFamily="34" charset="0"/>
              </a:rPr>
              <a:t> als leermeester / architect</a:t>
            </a:r>
          </a:p>
        </p:txBody>
      </p:sp>
      <p:pic>
        <p:nvPicPr>
          <p:cNvPr id="2050" name="Picture 2" descr="Afbeeldingsresultaat voor lotusblad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63"/>
          <a:stretch/>
        </p:blipFill>
        <p:spPr bwMode="auto">
          <a:xfrm>
            <a:off x="5880101" y="4041775"/>
            <a:ext cx="2197100" cy="215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spinnenweb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46"/>
          <a:stretch/>
        </p:blipFill>
        <p:spPr bwMode="auto">
          <a:xfrm>
            <a:off x="3299662" y="4041775"/>
            <a:ext cx="2472488" cy="215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/>
          <p:cNvSpPr/>
          <p:nvPr/>
        </p:nvSpPr>
        <p:spPr>
          <a:xfrm rot="16200000">
            <a:off x="5951538" y="-1539876"/>
            <a:ext cx="288926" cy="10658475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436" y="393792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2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Groep 3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</p:spPr>
        </p:pic>
        <p:sp>
          <p:nvSpPr>
            <p:cNvPr id="7" name="Rechthoek 6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0" name="Rechte verbindingslijn 9"/>
          <p:cNvCxnSpPr/>
          <p:nvPr/>
        </p:nvCxnSpPr>
        <p:spPr>
          <a:xfrm flipH="1" flipV="1">
            <a:off x="2092340" y="2023009"/>
            <a:ext cx="1079501" cy="5392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930589" y="1628775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Bomen kweken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93191" y="3656772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2500 jaar oud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207142" y="4613387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Urban </a:t>
            </a:r>
            <a:r>
              <a:rPr lang="nl-NL" sz="1600" dirty="0" err="1"/>
              <a:t>farming</a:t>
            </a:r>
            <a:endParaRPr lang="nl-NL" sz="1600" dirty="0"/>
          </a:p>
        </p:txBody>
      </p:sp>
      <p:sp>
        <p:nvSpPr>
          <p:cNvPr id="15" name="Tekstvak 14"/>
          <p:cNvSpPr txBox="1"/>
          <p:nvPr/>
        </p:nvSpPr>
        <p:spPr>
          <a:xfrm>
            <a:off x="3611563" y="1392757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Kruipers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657524" y="5713904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Kweek je huis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9787579" y="2462714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Geen afval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0119913" y="3429000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Wateropvang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8608938" y="5635459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Water zuivering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4975258" y="5949950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Respect flora &amp; fauna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177263" y="1459498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Neemt CO2 op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770161" y="1709695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Klei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962792" y="2743063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Stro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503613" y="5382130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Verstevigen boom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9718681" y="4512845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Minder hitte</a:t>
            </a:r>
          </a:p>
        </p:txBody>
      </p:sp>
      <p:cxnSp>
        <p:nvCxnSpPr>
          <p:cNvPr id="29" name="Rechte verbindingslijn 28"/>
          <p:cNvCxnSpPr/>
          <p:nvPr/>
        </p:nvCxnSpPr>
        <p:spPr>
          <a:xfrm flipH="1">
            <a:off x="2678464" y="4723932"/>
            <a:ext cx="825152" cy="746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kstvak 26"/>
          <p:cNvSpPr txBox="1"/>
          <p:nvPr/>
        </p:nvSpPr>
        <p:spPr>
          <a:xfrm>
            <a:off x="6161560" y="1777915"/>
            <a:ext cx="240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Biodiversiteit</a:t>
            </a:r>
          </a:p>
        </p:txBody>
      </p:sp>
      <p:cxnSp>
        <p:nvCxnSpPr>
          <p:cNvPr id="33" name="Rechte verbindingslijn 32"/>
          <p:cNvCxnSpPr/>
          <p:nvPr/>
        </p:nvCxnSpPr>
        <p:spPr>
          <a:xfrm flipH="1" flipV="1">
            <a:off x="8653367" y="4936521"/>
            <a:ext cx="331773" cy="7282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stCxn id="18" idx="1"/>
          </p:cNvCxnSpPr>
          <p:nvPr/>
        </p:nvCxnSpPr>
        <p:spPr>
          <a:xfrm flipH="1" flipV="1">
            <a:off x="8921186" y="3595738"/>
            <a:ext cx="1198727" cy="253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 flipH="1">
            <a:off x="8585650" y="1811268"/>
            <a:ext cx="184768" cy="4949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/>
          <p:nvPr/>
        </p:nvCxnSpPr>
        <p:spPr>
          <a:xfrm flipV="1">
            <a:off x="6071937" y="5121275"/>
            <a:ext cx="191298" cy="7982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/>
          <p:nvPr/>
        </p:nvCxnSpPr>
        <p:spPr>
          <a:xfrm flipV="1">
            <a:off x="4286083" y="5025154"/>
            <a:ext cx="10788" cy="3893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V="1">
            <a:off x="2605635" y="5121275"/>
            <a:ext cx="687823" cy="57551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 flipH="1" flipV="1">
            <a:off x="2047285" y="3835625"/>
            <a:ext cx="1124793" cy="161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Rechte verbindingslijn 64"/>
          <p:cNvCxnSpPr/>
          <p:nvPr/>
        </p:nvCxnSpPr>
        <p:spPr>
          <a:xfrm flipH="1" flipV="1">
            <a:off x="2542674" y="2951747"/>
            <a:ext cx="621313" cy="1394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Rechte verbindingslijn 68"/>
          <p:cNvCxnSpPr/>
          <p:nvPr/>
        </p:nvCxnSpPr>
        <p:spPr>
          <a:xfrm flipH="1" flipV="1">
            <a:off x="5000878" y="2047285"/>
            <a:ext cx="4048" cy="3313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Rechte verbindingslijn 69"/>
          <p:cNvCxnSpPr/>
          <p:nvPr/>
        </p:nvCxnSpPr>
        <p:spPr>
          <a:xfrm flipH="1" flipV="1">
            <a:off x="4012301" y="1754623"/>
            <a:ext cx="82269" cy="551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Rechte verbindingslijn 73"/>
          <p:cNvCxnSpPr/>
          <p:nvPr/>
        </p:nvCxnSpPr>
        <p:spPr>
          <a:xfrm flipV="1">
            <a:off x="8935453" y="2660579"/>
            <a:ext cx="831208" cy="1868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Rechte verbindingslijn 81"/>
          <p:cNvCxnSpPr/>
          <p:nvPr/>
        </p:nvCxnSpPr>
        <p:spPr>
          <a:xfrm>
            <a:off x="8750968" y="4508500"/>
            <a:ext cx="991776" cy="1655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Rechte verbindingslijn 83"/>
          <p:cNvCxnSpPr/>
          <p:nvPr/>
        </p:nvCxnSpPr>
        <p:spPr>
          <a:xfrm flipV="1">
            <a:off x="6732573" y="2071561"/>
            <a:ext cx="8092" cy="3236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Afbeeldingsresulta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9841" y="2279824"/>
            <a:ext cx="5852318" cy="29261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kstvak 24"/>
          <p:cNvSpPr txBox="1"/>
          <p:nvPr/>
        </p:nvSpPr>
        <p:spPr>
          <a:xfrm>
            <a:off x="7905444" y="4931103"/>
            <a:ext cx="2404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Mitchell Joachim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71525" y="552450"/>
            <a:ext cx="2562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orbel" panose="020B0503020204020204" pitchFamily="34" charset="0"/>
              </a:rPr>
              <a:t>Groeiend huis</a:t>
            </a:r>
          </a:p>
        </p:txBody>
      </p:sp>
      <p:pic>
        <p:nvPicPr>
          <p:cNvPr id="42" name="Afbeelding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249" y="411435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  <a:solidFill>
            <a:srgbClr val="A6B727"/>
          </a:solidFill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  <a:grpFill/>
            <a:ln>
              <a:solidFill>
                <a:srgbClr val="A6B727"/>
              </a:solidFill>
            </a:ln>
          </p:spPr>
        </p:pic>
        <p:sp>
          <p:nvSpPr>
            <p:cNvPr id="14" name="Rechthoek 13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grpFill/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771525" y="552450"/>
            <a:ext cx="957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orbel" panose="020B0503020204020204" pitchFamily="34" charset="0"/>
              </a:rPr>
              <a:t>Boodschap: rentmeesterschap ten uitvoer brengen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436" y="411435"/>
            <a:ext cx="1529284" cy="65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927464" y="1440135"/>
            <a:ext cx="9245970" cy="49671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nl-NL" dirty="0"/>
              <a:t>Kansen voor Gelderland en haar gemeentes</a:t>
            </a:r>
          </a:p>
          <a:p>
            <a:endParaRPr lang="nl-NL" dirty="0"/>
          </a:p>
          <a:p>
            <a:r>
              <a:rPr lang="nl-NL" b="1" dirty="0"/>
              <a:t>Samenwerking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Werkelijke innovatie stimuleren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Nieuwe lokale samenwerkingen en productie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Projecten langs duurzame meetlat leggen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Verantwoordelijkheid nemen: rentmeesterschap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Stad en land verbinden</a:t>
            </a:r>
          </a:p>
          <a:p>
            <a:endParaRPr lang="nl-NL" dirty="0"/>
          </a:p>
          <a:p>
            <a:r>
              <a:rPr lang="nl-NL" b="1" dirty="0"/>
              <a:t>Financiën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De vervuiler betaalt: CO2-belasting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Duurzaam inkopen door overheden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Groen kapitaliseren</a:t>
            </a:r>
          </a:p>
          <a:p>
            <a:endParaRPr lang="nl-NL" dirty="0"/>
          </a:p>
          <a:p>
            <a:r>
              <a:rPr lang="nl-NL" b="1" dirty="0"/>
              <a:t>Waarde van groen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Biodiversiteit beschermen en versterken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Opbouwen van groene steden en wijken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Steden </a:t>
            </a:r>
            <a:r>
              <a:rPr lang="nl-NL" dirty="0" err="1"/>
              <a:t>klimaatadaptief</a:t>
            </a:r>
            <a:r>
              <a:rPr lang="nl-NL" dirty="0"/>
              <a:t> inrichten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Ecologische kennis inzetten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err="1"/>
              <a:t>Healing</a:t>
            </a:r>
            <a:r>
              <a:rPr lang="nl-NL" dirty="0"/>
              <a:t> environment</a:t>
            </a:r>
          </a:p>
          <a:p>
            <a:endParaRPr lang="nl-NL" dirty="0"/>
          </a:p>
          <a:p>
            <a:r>
              <a:rPr lang="nl-NL" b="1" dirty="0"/>
              <a:t>Energie en voedsel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Burger als energieproducent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Gezonde </a:t>
            </a:r>
            <a:r>
              <a:rPr lang="nl-NL" dirty="0" err="1"/>
              <a:t>natuurinclusieve</a:t>
            </a:r>
            <a:r>
              <a:rPr lang="nl-NL" dirty="0"/>
              <a:t> landbouw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/>
              <a:t>Voedselbossen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/>
          </a:p>
          <a:p>
            <a:endParaRPr lang="nl-NL" dirty="0"/>
          </a:p>
        </p:txBody>
      </p:sp>
      <p:pic>
        <p:nvPicPr>
          <p:cNvPr id="10" name="Picture 60" descr="W:\10_Projecten _SNW\Pioneering\02 Ontwerp\05 Presentaties + afbeeldingen\Referentiebeelden\01_Referentiebeelden_DEFINITIEF_09-11-2018\FullSizeRender-13-1-300x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143" y="3923732"/>
            <a:ext cx="2922661" cy="2211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36867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"/>
            <a:ext cx="12192000" cy="685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vak 6"/>
          <p:cNvSpPr txBox="1"/>
          <p:nvPr/>
        </p:nvSpPr>
        <p:spPr>
          <a:xfrm>
            <a:off x="1951922" y="5413829"/>
            <a:ext cx="791128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9263" algn="l"/>
              </a:tabLst>
              <a:defRPr/>
            </a:pPr>
            <a:r>
              <a:rPr lang="nl-NL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Dank voor uw aandacht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9263" algn="l"/>
              </a:tabLst>
              <a:defRPr/>
            </a:pPr>
            <a:endParaRPr lang="nl-NL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208" y="5413829"/>
            <a:ext cx="1804687" cy="771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Oprichters NL Greenlabel</a:t>
            </a:r>
            <a:endParaRPr lang="en-GB" altLang="en-US" sz="2200" dirty="0"/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771525" y="2712262"/>
            <a:ext cx="645759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endParaRPr lang="nl-NL" b="1" cap="all" dirty="0">
              <a:latin typeface="+mn-lt"/>
            </a:endParaRPr>
          </a:p>
          <a:p>
            <a:pPr>
              <a:defRPr/>
            </a:pPr>
            <a:r>
              <a:rPr lang="nl-NL" dirty="0">
                <a:latin typeface="+mn-lt"/>
              </a:rPr>
              <a:t>Met NL Greenlabel geven wij pioniers in duurzame gebiedsinrichting meetbare houvast. </a:t>
            </a:r>
          </a:p>
          <a:p>
            <a:pPr>
              <a:defRPr/>
            </a:pPr>
            <a:endParaRPr lang="nl-NL" dirty="0">
              <a:latin typeface="+mn-lt"/>
            </a:endParaRPr>
          </a:p>
          <a:p>
            <a:pPr>
              <a:defRPr/>
            </a:pPr>
            <a:r>
              <a:rPr lang="nl-NL" i="1" dirty="0">
                <a:latin typeface="+mn-lt"/>
              </a:rPr>
              <a:t>“De kwaliteit van het leven moet hand in hand gaan met het duurzaam gebruik van natuurlijke hulpbronnen.”</a:t>
            </a:r>
          </a:p>
          <a:p>
            <a:pPr>
              <a:defRPr/>
            </a:pPr>
            <a:endParaRPr lang="nl-NL" i="1" dirty="0">
              <a:latin typeface="+mn-lt"/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1292772" y="4754539"/>
            <a:ext cx="10200728" cy="1526518"/>
            <a:chOff x="882650" y="4489779"/>
            <a:chExt cx="9724637" cy="181894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960" y="4520905"/>
              <a:ext cx="994875" cy="1768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Afbeelding 11" descr="19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1023" y="4530328"/>
              <a:ext cx="2376264" cy="176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31490" y="4520906"/>
              <a:ext cx="1421006" cy="1768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47031" y="4489779"/>
              <a:ext cx="1658241" cy="1818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50" y="4489779"/>
              <a:ext cx="2731175" cy="1818946"/>
            </a:xfrm>
            <a:prstGeom prst="rect">
              <a:avLst/>
            </a:prstGeom>
          </p:spPr>
        </p:pic>
      </p:grpSp>
      <p:pic>
        <p:nvPicPr>
          <p:cNvPr id="24" name="Afbeelding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83783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585" y="1684694"/>
            <a:ext cx="4128915" cy="2708617"/>
          </a:xfrm>
          <a:prstGeom prst="rect">
            <a:avLst/>
          </a:prstGeom>
        </p:spPr>
      </p:pic>
      <p:pic>
        <p:nvPicPr>
          <p:cNvPr id="22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9" t="23520" b="10155"/>
          <a:stretch>
            <a:fillRect/>
          </a:stretch>
        </p:blipFill>
        <p:spPr bwMode="auto">
          <a:xfrm>
            <a:off x="771524" y="1457838"/>
            <a:ext cx="3220183" cy="131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4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64081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Greenlabel</a:t>
            </a:r>
            <a:endParaRPr lang="en-GB" altLang="en-US" sz="2200" dirty="0"/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2650" y="1655763"/>
            <a:ext cx="6457594" cy="41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Stop ecocide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Bewustwording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van de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waarde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natuur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Doorbreken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netheidssyndroom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Aanjagen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productinnovatie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Introductie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De levende Tuin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Arial" panose="020B0604020202020204" pitchFamily="34" charset="0"/>
              </a:rPr>
              <a:t>Beweging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 op gang brengen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latin typeface="Calibri" panose="020F0502020204030204" pitchFamily="34" charset="0"/>
                <a:cs typeface="Arial" panose="020B0604020202020204" pitchFamily="34" charset="0"/>
              </a:rPr>
              <a:t> In balans brengen van mens en natuur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nl-NL" altLang="nl-NL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613" y="3928185"/>
            <a:ext cx="1481914" cy="1953870"/>
          </a:xfrm>
          <a:prstGeom prst="rect">
            <a:avLst/>
          </a:prstGeom>
        </p:spPr>
      </p:pic>
      <p:pic>
        <p:nvPicPr>
          <p:cNvPr id="15" name="Picture 1" descr="F:\10 Projecten\NL-Greenlabel _ presentaties\14.06.05_NL Greenlabel_RHDHV_Presentatie Provada 2014\2241_duurzaamheidspaspoort_Stadstuin Amphionpark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77" y="1433891"/>
            <a:ext cx="1965132" cy="251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24" y="1431560"/>
            <a:ext cx="2453703" cy="25159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58" y="3944646"/>
            <a:ext cx="2910659" cy="19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Greenlabel</a:t>
            </a:r>
            <a:endParaRPr lang="en-GB" altLang="en-US" sz="2200" dirty="0"/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NL Greenlabel staat voor een integrale, meetbaar duurzame leefomgeving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Actief sinds 2009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Paspoorten/Tools:</a:t>
            </a:r>
          </a:p>
          <a:p>
            <a:pPr marL="1028700" lvl="1">
              <a:lnSpc>
                <a:spcPct val="15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Producten/ Materialen</a:t>
            </a:r>
          </a:p>
          <a:p>
            <a:pPr marL="1028700" lvl="1">
              <a:lnSpc>
                <a:spcPct val="15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Planten</a:t>
            </a:r>
          </a:p>
          <a:p>
            <a:pPr marL="1028700" lvl="1">
              <a:lnSpc>
                <a:spcPct val="15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Gebieden / Terreinen</a:t>
            </a:r>
          </a:p>
          <a:p>
            <a:pPr marL="1028700" lvl="1">
              <a:lnSpc>
                <a:spcPct val="15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Tuinen 	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Groeiend partnernetwerk (210+)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Drie Green Deals: (1) Duurzame materialen in de buitenruimte, (2) Levende en Duurzame buitenruimte en (3) 1000 ha nieuwe stedelijke natuur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sz="1600" dirty="0">
                <a:latin typeface="+mn-lt"/>
                <a:cs typeface="Arial" panose="020B0604020202020204" pitchFamily="34" charset="0"/>
              </a:rPr>
              <a:t>Sustainable Development Goals gekoppeld aan de duurzaamheidspaspoorten</a:t>
            </a:r>
          </a:p>
          <a:p>
            <a:pPr>
              <a:spcBef>
                <a:spcPct val="20000"/>
              </a:spcBef>
            </a:pPr>
            <a:endParaRPr lang="nl-NL" altLang="nl-NL" sz="1600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sz="1600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10" y="3746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3111" r="13555" b="14222"/>
          <a:stretch/>
        </p:blipFill>
        <p:spPr bwMode="auto">
          <a:xfrm>
            <a:off x="8543716" y="3241724"/>
            <a:ext cx="3157747" cy="3238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/>
          <a:stretch/>
        </p:blipFill>
        <p:spPr>
          <a:xfrm>
            <a:off x="8548255" y="1385455"/>
            <a:ext cx="3153210" cy="18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9359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NL Greenlabel  </a:t>
            </a: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1639235" y="4372386"/>
            <a:ext cx="2450232" cy="1512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 err="1">
                <a:latin typeface="Calibri" panose="020F0502020204030204" pitchFamily="34" charset="0"/>
              </a:rPr>
              <a:t>Natuur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Mens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 err="1">
                <a:latin typeface="Calibri" panose="020F0502020204030204" pitchFamily="34" charset="0"/>
              </a:rPr>
              <a:t>Ecoloog</a:t>
            </a:r>
            <a:endParaRPr lang="en-US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800" dirty="0">
              <a:latin typeface="Calibri" panose="020F0502020204030204" pitchFamily="34" charset="0"/>
            </a:endParaRPr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5235596" y="4410300"/>
            <a:ext cx="2450232" cy="1512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 err="1">
                <a:latin typeface="Calibri" panose="020F0502020204030204" pitchFamily="34" charset="0"/>
              </a:rPr>
              <a:t>Ontwikkelaar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Architect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Geld</a:t>
            </a:r>
            <a:endParaRPr lang="nl-NL" sz="1800" dirty="0">
              <a:latin typeface="Calibri" panose="020F0502020204030204" pitchFamily="34" charset="0"/>
            </a:endParaRPr>
          </a:p>
        </p:txBody>
      </p:sp>
      <p:pic>
        <p:nvPicPr>
          <p:cNvPr id="20" name="Picture 2" descr="Afbeeldingsresultaat voor omgekeerde piram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50" y="4394780"/>
            <a:ext cx="2148738" cy="17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637" y="1378283"/>
            <a:ext cx="3803302" cy="512655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901118" y="1513836"/>
            <a:ext cx="5804482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dirty="0">
                <a:cs typeface="Arial" panose="020B0604020202020204" pitchFamily="34" charset="0"/>
              </a:rPr>
              <a:t>Keer het proces om!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dirty="0">
                <a:cs typeface="Arial" panose="020B0604020202020204" pitchFamily="34" charset="0"/>
              </a:rPr>
              <a:t>Van decoratiegroen naar groen als toegevoegde waarde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dirty="0">
                <a:cs typeface="Arial" panose="020B0604020202020204" pitchFamily="34" charset="0"/>
              </a:rPr>
              <a:t>Creëer kansen met productinnovatie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altLang="nl-NL" dirty="0">
                <a:cs typeface="Arial" panose="020B0604020202020204" pitchFamily="34" charset="0"/>
              </a:rPr>
              <a:t>Verbind producenten, wetenschap, onderwijs en overheid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0028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4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4172</TotalTime>
  <Words>1025</Words>
  <Application>Microsoft Office PowerPoint</Application>
  <PresentationFormat>Breedbeeld</PresentationFormat>
  <Paragraphs>335</Paragraphs>
  <Slides>54</Slides>
  <Notes>42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Corbel</vt:lpstr>
      <vt:lpstr>Courier New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Sabine Gerritsen</dc:creator>
  <cp:lastModifiedBy>Thijs Menting</cp:lastModifiedBy>
  <cp:revision>152</cp:revision>
  <cp:lastPrinted>2020-09-30T08:20:51Z</cp:lastPrinted>
  <dcterms:created xsi:type="dcterms:W3CDTF">2018-10-29T16:13:21Z</dcterms:created>
  <dcterms:modified xsi:type="dcterms:W3CDTF">2020-09-30T13:07:43Z</dcterms:modified>
</cp:coreProperties>
</file>